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handoutMasterIdLst>
    <p:handoutMasterId r:id="rId11"/>
  </p:handoutMasterIdLst>
  <p:sldIdLst>
    <p:sldId id="256" r:id="rId2"/>
    <p:sldId id="257" r:id="rId3"/>
    <p:sldId id="267" r:id="rId4"/>
    <p:sldId id="268" r:id="rId5"/>
    <p:sldId id="269" r:id="rId6"/>
    <p:sldId id="270" r:id="rId7"/>
    <p:sldId id="271"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9D01"/>
    <a:srgbClr val="CFB3C1"/>
    <a:srgbClr val="5F719E"/>
    <a:srgbClr val="385FA5"/>
    <a:srgbClr val="C56625"/>
    <a:srgbClr val="D58C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94660"/>
  </p:normalViewPr>
  <p:slideViewPr>
    <p:cSldViewPr snapToGrid="0">
      <p:cViewPr>
        <p:scale>
          <a:sx n="50" d="100"/>
          <a:sy n="50" d="100"/>
        </p:scale>
        <p:origin x="1158" y="47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E8D32B-1E76-4527-A6C7-0624B7A2781E}" type="datetimeFigureOut">
              <a:rPr lang="en-US" smtClean="0"/>
              <a:t>11/2/2023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fa-IR"/>
              <a:t>قابلیت‌های مهندسی سطح و عملیات حرارتی در صنایع ایران</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D5E61F-D582-4B18-99C2-5059D7A71972}" type="slidenum">
              <a:rPr lang="en-US" smtClean="0"/>
              <a:t>‹#›</a:t>
            </a:fld>
            <a:endParaRPr lang="en-US"/>
          </a:p>
        </p:txBody>
      </p:sp>
    </p:spTree>
    <p:extLst>
      <p:ext uri="{BB962C8B-B14F-4D97-AF65-F5344CB8AC3E}">
        <p14:creationId xmlns:p14="http://schemas.microsoft.com/office/powerpoint/2010/main" val="173281845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F2D2AD-FA47-4F4D-8211-401FD492302F}"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fa-IR"/>
              <a:t>قابلیت‌های مهندسی سطح و عملیات حرارتی در صنایع ایران</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3850F8-C8FF-457A-B23E-6E2FB2343CC3}" type="slidenum">
              <a:rPr lang="en-US" smtClean="0"/>
              <a:t>‹#›</a:t>
            </a:fld>
            <a:endParaRPr lang="en-US"/>
          </a:p>
        </p:txBody>
      </p:sp>
    </p:spTree>
    <p:extLst>
      <p:ext uri="{BB962C8B-B14F-4D97-AF65-F5344CB8AC3E}">
        <p14:creationId xmlns:p14="http://schemas.microsoft.com/office/powerpoint/2010/main" val="307866640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3850F8-C8FF-457A-B23E-6E2FB2343CC3}" type="slidenum">
              <a:rPr lang="en-US" smtClean="0"/>
              <a:t>1</a:t>
            </a:fld>
            <a:endParaRPr lang="en-US"/>
          </a:p>
        </p:txBody>
      </p:sp>
      <p:sp>
        <p:nvSpPr>
          <p:cNvPr id="5" name="Footer Placeholder 4"/>
          <p:cNvSpPr>
            <a:spLocks noGrp="1"/>
          </p:cNvSpPr>
          <p:nvPr>
            <p:ph type="ftr" sz="quarter" idx="11"/>
          </p:nvPr>
        </p:nvSpPr>
        <p:spPr/>
        <p:txBody>
          <a:bodyPr/>
          <a:lstStyle/>
          <a:p>
            <a:r>
              <a:rPr lang="fa-IR"/>
              <a:t>قابلیت‌های مهندسی سطح و عملیات حرارتی در صنایع ایران</a:t>
            </a:r>
            <a:endParaRPr lang="en-US"/>
          </a:p>
        </p:txBody>
      </p:sp>
    </p:spTree>
    <p:extLst>
      <p:ext uri="{BB962C8B-B14F-4D97-AF65-F5344CB8AC3E}">
        <p14:creationId xmlns:p14="http://schemas.microsoft.com/office/powerpoint/2010/main" val="2954524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3850F8-C8FF-457A-B23E-6E2FB2343CC3}" type="slidenum">
              <a:rPr lang="en-US" smtClean="0"/>
              <a:t>2</a:t>
            </a:fld>
            <a:endParaRPr lang="en-US"/>
          </a:p>
        </p:txBody>
      </p:sp>
      <p:sp>
        <p:nvSpPr>
          <p:cNvPr id="5" name="Footer Placeholder 4"/>
          <p:cNvSpPr>
            <a:spLocks noGrp="1"/>
          </p:cNvSpPr>
          <p:nvPr>
            <p:ph type="ftr" sz="quarter" idx="11"/>
          </p:nvPr>
        </p:nvSpPr>
        <p:spPr/>
        <p:txBody>
          <a:bodyPr/>
          <a:lstStyle/>
          <a:p>
            <a:r>
              <a:rPr lang="fa-IR"/>
              <a:t>قابلیت‌های مهندسی سطح و عملیات حرارتی در صنایع ایران</a:t>
            </a:r>
            <a:endParaRPr lang="en-US"/>
          </a:p>
        </p:txBody>
      </p:sp>
    </p:spTree>
    <p:extLst>
      <p:ext uri="{BB962C8B-B14F-4D97-AF65-F5344CB8AC3E}">
        <p14:creationId xmlns:p14="http://schemas.microsoft.com/office/powerpoint/2010/main" val="595926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3850F8-C8FF-457A-B23E-6E2FB2343CC3}" type="slidenum">
              <a:rPr lang="en-US" smtClean="0"/>
              <a:t>3</a:t>
            </a:fld>
            <a:endParaRPr lang="en-US"/>
          </a:p>
        </p:txBody>
      </p:sp>
      <p:sp>
        <p:nvSpPr>
          <p:cNvPr id="5" name="Footer Placeholder 4"/>
          <p:cNvSpPr>
            <a:spLocks noGrp="1"/>
          </p:cNvSpPr>
          <p:nvPr>
            <p:ph type="ftr" sz="quarter" idx="11"/>
          </p:nvPr>
        </p:nvSpPr>
        <p:spPr/>
        <p:txBody>
          <a:bodyPr/>
          <a:lstStyle/>
          <a:p>
            <a:r>
              <a:rPr lang="fa-IR"/>
              <a:t>قابلیت‌های مهندسی سطح و عملیات حرارتی در صنایع ایران</a:t>
            </a:r>
            <a:endParaRPr lang="en-US"/>
          </a:p>
        </p:txBody>
      </p:sp>
    </p:spTree>
    <p:extLst>
      <p:ext uri="{BB962C8B-B14F-4D97-AF65-F5344CB8AC3E}">
        <p14:creationId xmlns:p14="http://schemas.microsoft.com/office/powerpoint/2010/main" val="287885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3850F8-C8FF-457A-B23E-6E2FB2343CC3}" type="slidenum">
              <a:rPr lang="en-US" smtClean="0"/>
              <a:t>4</a:t>
            </a:fld>
            <a:endParaRPr lang="en-US"/>
          </a:p>
        </p:txBody>
      </p:sp>
      <p:sp>
        <p:nvSpPr>
          <p:cNvPr id="5" name="Footer Placeholder 4"/>
          <p:cNvSpPr>
            <a:spLocks noGrp="1"/>
          </p:cNvSpPr>
          <p:nvPr>
            <p:ph type="ftr" sz="quarter" idx="11"/>
          </p:nvPr>
        </p:nvSpPr>
        <p:spPr/>
        <p:txBody>
          <a:bodyPr/>
          <a:lstStyle/>
          <a:p>
            <a:r>
              <a:rPr lang="fa-IR"/>
              <a:t>قابلیت‌های مهندسی سطح و عملیات حرارتی در صنایع ایران</a:t>
            </a:r>
            <a:endParaRPr lang="en-US"/>
          </a:p>
        </p:txBody>
      </p:sp>
    </p:spTree>
    <p:extLst>
      <p:ext uri="{BB962C8B-B14F-4D97-AF65-F5344CB8AC3E}">
        <p14:creationId xmlns:p14="http://schemas.microsoft.com/office/powerpoint/2010/main" val="1247853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3850F8-C8FF-457A-B23E-6E2FB2343CC3}" type="slidenum">
              <a:rPr lang="en-US" smtClean="0"/>
              <a:t>5</a:t>
            </a:fld>
            <a:endParaRPr lang="en-US"/>
          </a:p>
        </p:txBody>
      </p:sp>
      <p:sp>
        <p:nvSpPr>
          <p:cNvPr id="5" name="Footer Placeholder 4"/>
          <p:cNvSpPr>
            <a:spLocks noGrp="1"/>
          </p:cNvSpPr>
          <p:nvPr>
            <p:ph type="ftr" sz="quarter" idx="11"/>
          </p:nvPr>
        </p:nvSpPr>
        <p:spPr/>
        <p:txBody>
          <a:bodyPr/>
          <a:lstStyle/>
          <a:p>
            <a:r>
              <a:rPr lang="fa-IR"/>
              <a:t>قابلیت‌های مهندسی سطح و عملیات حرارتی در صنایع ایران</a:t>
            </a:r>
            <a:endParaRPr lang="en-US"/>
          </a:p>
        </p:txBody>
      </p:sp>
    </p:spTree>
    <p:extLst>
      <p:ext uri="{BB962C8B-B14F-4D97-AF65-F5344CB8AC3E}">
        <p14:creationId xmlns:p14="http://schemas.microsoft.com/office/powerpoint/2010/main" val="2573647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3850F8-C8FF-457A-B23E-6E2FB2343CC3}" type="slidenum">
              <a:rPr lang="en-US" smtClean="0"/>
              <a:t>6</a:t>
            </a:fld>
            <a:endParaRPr lang="en-US"/>
          </a:p>
        </p:txBody>
      </p:sp>
      <p:sp>
        <p:nvSpPr>
          <p:cNvPr id="5" name="Footer Placeholder 4"/>
          <p:cNvSpPr>
            <a:spLocks noGrp="1"/>
          </p:cNvSpPr>
          <p:nvPr>
            <p:ph type="ftr" sz="quarter" idx="11"/>
          </p:nvPr>
        </p:nvSpPr>
        <p:spPr/>
        <p:txBody>
          <a:bodyPr/>
          <a:lstStyle/>
          <a:p>
            <a:r>
              <a:rPr lang="fa-IR"/>
              <a:t>قابلیت‌های مهندسی سطح و عملیات حرارتی در صنایع ایران</a:t>
            </a:r>
            <a:endParaRPr lang="en-US"/>
          </a:p>
        </p:txBody>
      </p:sp>
    </p:spTree>
    <p:extLst>
      <p:ext uri="{BB962C8B-B14F-4D97-AF65-F5344CB8AC3E}">
        <p14:creationId xmlns:p14="http://schemas.microsoft.com/office/powerpoint/2010/main" val="781400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3850F8-C8FF-457A-B23E-6E2FB2343CC3}" type="slidenum">
              <a:rPr lang="en-US" smtClean="0"/>
              <a:t>7</a:t>
            </a:fld>
            <a:endParaRPr lang="en-US"/>
          </a:p>
        </p:txBody>
      </p:sp>
      <p:sp>
        <p:nvSpPr>
          <p:cNvPr id="5" name="Footer Placeholder 4"/>
          <p:cNvSpPr>
            <a:spLocks noGrp="1"/>
          </p:cNvSpPr>
          <p:nvPr>
            <p:ph type="ftr" sz="quarter" idx="11"/>
          </p:nvPr>
        </p:nvSpPr>
        <p:spPr/>
        <p:txBody>
          <a:bodyPr/>
          <a:lstStyle/>
          <a:p>
            <a:r>
              <a:rPr lang="fa-IR"/>
              <a:t>قابلیت‌های مهندسی سطح و عملیات حرارتی در صنایع ایران</a:t>
            </a:r>
            <a:endParaRPr lang="en-US"/>
          </a:p>
        </p:txBody>
      </p:sp>
    </p:spTree>
    <p:extLst>
      <p:ext uri="{BB962C8B-B14F-4D97-AF65-F5344CB8AC3E}">
        <p14:creationId xmlns:p14="http://schemas.microsoft.com/office/powerpoint/2010/main" val="3692092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3850F8-C8FF-457A-B23E-6E2FB2343CC3}" type="slidenum">
              <a:rPr lang="en-US" smtClean="0"/>
              <a:t>8</a:t>
            </a:fld>
            <a:endParaRPr lang="en-US"/>
          </a:p>
        </p:txBody>
      </p:sp>
      <p:sp>
        <p:nvSpPr>
          <p:cNvPr id="5" name="Footer Placeholder 4"/>
          <p:cNvSpPr>
            <a:spLocks noGrp="1"/>
          </p:cNvSpPr>
          <p:nvPr>
            <p:ph type="ftr" sz="quarter" idx="11"/>
          </p:nvPr>
        </p:nvSpPr>
        <p:spPr/>
        <p:txBody>
          <a:bodyPr/>
          <a:lstStyle/>
          <a:p>
            <a:r>
              <a:rPr lang="fa-IR"/>
              <a:t>قابلیت‌های مهندسی سطح و عملیات حرارتی در صنایع ایران</a:t>
            </a:r>
            <a:endParaRPr lang="en-US"/>
          </a:p>
        </p:txBody>
      </p:sp>
    </p:spTree>
    <p:extLst>
      <p:ext uri="{BB962C8B-B14F-4D97-AF65-F5344CB8AC3E}">
        <p14:creationId xmlns:p14="http://schemas.microsoft.com/office/powerpoint/2010/main" val="1618619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C954F3-1AB3-47B8-8588-EE0D9C673D29}" type="datetime1">
              <a:rPr lang="en-US" smtClean="0"/>
              <a:t>11/2/2023</a:t>
            </a:fld>
            <a:endParaRPr lang="en-US"/>
          </a:p>
        </p:txBody>
      </p:sp>
      <p:sp>
        <p:nvSpPr>
          <p:cNvPr id="5" name="Footer Placeholder 4"/>
          <p:cNvSpPr>
            <a:spLocks noGrp="1"/>
          </p:cNvSpPr>
          <p:nvPr>
            <p:ph type="ftr" sz="quarter" idx="11"/>
          </p:nvPr>
        </p:nvSpPr>
        <p:spPr/>
        <p:txBody>
          <a:bodyPr/>
          <a:lstStyle/>
          <a:p>
            <a:r>
              <a:rPr lang="fa-IR"/>
              <a:t>قابلیت‌های مهندسی سطح و عملیات حرارتی در صنایع ایران</a:t>
            </a:r>
            <a:endParaRPr lang="en-US"/>
          </a:p>
        </p:txBody>
      </p:sp>
      <p:sp>
        <p:nvSpPr>
          <p:cNvPr id="6" name="Slide Number Placeholder 5"/>
          <p:cNvSpPr>
            <a:spLocks noGrp="1"/>
          </p:cNvSpPr>
          <p:nvPr>
            <p:ph type="sldNum" sz="quarter" idx="12"/>
          </p:nvPr>
        </p:nvSpPr>
        <p:spPr/>
        <p:txBody>
          <a:bodyPr/>
          <a:lstStyle/>
          <a:p>
            <a:fld id="{087C51AD-487E-4616-8051-7634B3550CA9}" type="slidenum">
              <a:rPr lang="en-US" smtClean="0"/>
              <a:t>‹#›</a:t>
            </a:fld>
            <a:endParaRPr lang="en-US"/>
          </a:p>
        </p:txBody>
      </p:sp>
    </p:spTree>
    <p:extLst>
      <p:ext uri="{BB962C8B-B14F-4D97-AF65-F5344CB8AC3E}">
        <p14:creationId xmlns:p14="http://schemas.microsoft.com/office/powerpoint/2010/main" val="704214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28CB6D-C8FA-4027-9863-D881ACA9DE8B}" type="datetime1">
              <a:rPr lang="en-US" smtClean="0"/>
              <a:t>11/2/2023</a:t>
            </a:fld>
            <a:endParaRPr lang="en-US"/>
          </a:p>
        </p:txBody>
      </p:sp>
      <p:sp>
        <p:nvSpPr>
          <p:cNvPr id="5" name="Footer Placeholder 4"/>
          <p:cNvSpPr>
            <a:spLocks noGrp="1"/>
          </p:cNvSpPr>
          <p:nvPr>
            <p:ph type="ftr" sz="quarter" idx="11"/>
          </p:nvPr>
        </p:nvSpPr>
        <p:spPr/>
        <p:txBody>
          <a:bodyPr/>
          <a:lstStyle/>
          <a:p>
            <a:r>
              <a:rPr lang="fa-IR"/>
              <a:t>قابلیت‌های مهندسی سطح و عملیات حرارتی در صنایع ایران</a:t>
            </a:r>
            <a:endParaRPr lang="en-US"/>
          </a:p>
        </p:txBody>
      </p:sp>
      <p:sp>
        <p:nvSpPr>
          <p:cNvPr id="6" name="Slide Number Placeholder 5"/>
          <p:cNvSpPr>
            <a:spLocks noGrp="1"/>
          </p:cNvSpPr>
          <p:nvPr>
            <p:ph type="sldNum" sz="quarter" idx="12"/>
          </p:nvPr>
        </p:nvSpPr>
        <p:spPr/>
        <p:txBody>
          <a:bodyPr/>
          <a:lstStyle/>
          <a:p>
            <a:fld id="{087C51AD-487E-4616-8051-7634B3550CA9}" type="slidenum">
              <a:rPr lang="en-US" smtClean="0"/>
              <a:t>‹#›</a:t>
            </a:fld>
            <a:endParaRPr lang="en-US"/>
          </a:p>
        </p:txBody>
      </p:sp>
    </p:spTree>
    <p:extLst>
      <p:ext uri="{BB962C8B-B14F-4D97-AF65-F5344CB8AC3E}">
        <p14:creationId xmlns:p14="http://schemas.microsoft.com/office/powerpoint/2010/main" val="848918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BEB941-52D3-49AF-83B8-D3FCBC895DE2}" type="datetime1">
              <a:rPr lang="en-US" smtClean="0"/>
              <a:t>11/2/2023</a:t>
            </a:fld>
            <a:endParaRPr lang="en-US"/>
          </a:p>
        </p:txBody>
      </p:sp>
      <p:sp>
        <p:nvSpPr>
          <p:cNvPr id="5" name="Footer Placeholder 4"/>
          <p:cNvSpPr>
            <a:spLocks noGrp="1"/>
          </p:cNvSpPr>
          <p:nvPr>
            <p:ph type="ftr" sz="quarter" idx="11"/>
          </p:nvPr>
        </p:nvSpPr>
        <p:spPr/>
        <p:txBody>
          <a:bodyPr/>
          <a:lstStyle/>
          <a:p>
            <a:r>
              <a:rPr lang="fa-IR"/>
              <a:t>قابلیت‌های مهندسی سطح و عملیات حرارتی در صنایع ایران</a:t>
            </a:r>
            <a:endParaRPr lang="en-US"/>
          </a:p>
        </p:txBody>
      </p:sp>
      <p:sp>
        <p:nvSpPr>
          <p:cNvPr id="6" name="Slide Number Placeholder 5"/>
          <p:cNvSpPr>
            <a:spLocks noGrp="1"/>
          </p:cNvSpPr>
          <p:nvPr>
            <p:ph type="sldNum" sz="quarter" idx="12"/>
          </p:nvPr>
        </p:nvSpPr>
        <p:spPr/>
        <p:txBody>
          <a:bodyPr/>
          <a:lstStyle/>
          <a:p>
            <a:fld id="{087C51AD-487E-4616-8051-7634B3550CA9}" type="slidenum">
              <a:rPr lang="en-US" smtClean="0"/>
              <a:t>‹#›</a:t>
            </a:fld>
            <a:endParaRPr lang="en-US"/>
          </a:p>
        </p:txBody>
      </p:sp>
    </p:spTree>
    <p:extLst>
      <p:ext uri="{BB962C8B-B14F-4D97-AF65-F5344CB8AC3E}">
        <p14:creationId xmlns:p14="http://schemas.microsoft.com/office/powerpoint/2010/main" val="2141232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829418-0892-432A-A84B-C2BFCCE98B0A}" type="datetime1">
              <a:rPr lang="en-US" smtClean="0"/>
              <a:t>11/2/2023</a:t>
            </a:fld>
            <a:endParaRPr lang="en-US"/>
          </a:p>
        </p:txBody>
      </p:sp>
      <p:sp>
        <p:nvSpPr>
          <p:cNvPr id="5" name="Footer Placeholder 4"/>
          <p:cNvSpPr>
            <a:spLocks noGrp="1"/>
          </p:cNvSpPr>
          <p:nvPr>
            <p:ph type="ftr" sz="quarter" idx="11"/>
          </p:nvPr>
        </p:nvSpPr>
        <p:spPr/>
        <p:txBody>
          <a:bodyPr/>
          <a:lstStyle/>
          <a:p>
            <a:r>
              <a:rPr lang="fa-IR"/>
              <a:t>قابلیت‌های مهندسی سطح و عملیات حرارتی در صنایع ایران</a:t>
            </a:r>
            <a:endParaRPr lang="en-US"/>
          </a:p>
        </p:txBody>
      </p:sp>
      <p:sp>
        <p:nvSpPr>
          <p:cNvPr id="6" name="Slide Number Placeholder 5"/>
          <p:cNvSpPr>
            <a:spLocks noGrp="1"/>
          </p:cNvSpPr>
          <p:nvPr>
            <p:ph type="sldNum" sz="quarter" idx="12"/>
          </p:nvPr>
        </p:nvSpPr>
        <p:spPr/>
        <p:txBody>
          <a:bodyPr/>
          <a:lstStyle/>
          <a:p>
            <a:fld id="{087C51AD-487E-4616-8051-7634B3550CA9}" type="slidenum">
              <a:rPr lang="en-US" smtClean="0"/>
              <a:t>‹#›</a:t>
            </a:fld>
            <a:endParaRPr lang="en-US"/>
          </a:p>
        </p:txBody>
      </p:sp>
    </p:spTree>
    <p:extLst>
      <p:ext uri="{BB962C8B-B14F-4D97-AF65-F5344CB8AC3E}">
        <p14:creationId xmlns:p14="http://schemas.microsoft.com/office/powerpoint/2010/main" val="2740153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0953D5-B7C1-4715-AF8F-97290850C034}" type="datetime1">
              <a:rPr lang="en-US" smtClean="0"/>
              <a:t>11/2/2023</a:t>
            </a:fld>
            <a:endParaRPr lang="en-US"/>
          </a:p>
        </p:txBody>
      </p:sp>
      <p:sp>
        <p:nvSpPr>
          <p:cNvPr id="5" name="Footer Placeholder 4"/>
          <p:cNvSpPr>
            <a:spLocks noGrp="1"/>
          </p:cNvSpPr>
          <p:nvPr>
            <p:ph type="ftr" sz="quarter" idx="11"/>
          </p:nvPr>
        </p:nvSpPr>
        <p:spPr/>
        <p:txBody>
          <a:bodyPr/>
          <a:lstStyle/>
          <a:p>
            <a:r>
              <a:rPr lang="fa-IR"/>
              <a:t>قابلیت‌های مهندسی سطح و عملیات حرارتی در صنایع ایران</a:t>
            </a:r>
            <a:endParaRPr lang="en-US"/>
          </a:p>
        </p:txBody>
      </p:sp>
      <p:sp>
        <p:nvSpPr>
          <p:cNvPr id="6" name="Slide Number Placeholder 5"/>
          <p:cNvSpPr>
            <a:spLocks noGrp="1"/>
          </p:cNvSpPr>
          <p:nvPr>
            <p:ph type="sldNum" sz="quarter" idx="12"/>
          </p:nvPr>
        </p:nvSpPr>
        <p:spPr/>
        <p:txBody>
          <a:bodyPr/>
          <a:lstStyle/>
          <a:p>
            <a:fld id="{087C51AD-487E-4616-8051-7634B3550CA9}" type="slidenum">
              <a:rPr lang="en-US" smtClean="0"/>
              <a:t>‹#›</a:t>
            </a:fld>
            <a:endParaRPr lang="en-US"/>
          </a:p>
        </p:txBody>
      </p:sp>
    </p:spTree>
    <p:extLst>
      <p:ext uri="{BB962C8B-B14F-4D97-AF65-F5344CB8AC3E}">
        <p14:creationId xmlns:p14="http://schemas.microsoft.com/office/powerpoint/2010/main" val="3438061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75B214-2521-4B5B-A25D-6C78FFFA65D6}" type="datetime1">
              <a:rPr lang="en-US" smtClean="0"/>
              <a:t>11/2/2023</a:t>
            </a:fld>
            <a:endParaRPr lang="en-US"/>
          </a:p>
        </p:txBody>
      </p:sp>
      <p:sp>
        <p:nvSpPr>
          <p:cNvPr id="6" name="Footer Placeholder 5"/>
          <p:cNvSpPr>
            <a:spLocks noGrp="1"/>
          </p:cNvSpPr>
          <p:nvPr>
            <p:ph type="ftr" sz="quarter" idx="11"/>
          </p:nvPr>
        </p:nvSpPr>
        <p:spPr/>
        <p:txBody>
          <a:bodyPr/>
          <a:lstStyle/>
          <a:p>
            <a:r>
              <a:rPr lang="fa-IR"/>
              <a:t>قابلیت‌های مهندسی سطح و عملیات حرارتی در صنایع ایران</a:t>
            </a:r>
            <a:endParaRPr lang="en-US"/>
          </a:p>
        </p:txBody>
      </p:sp>
      <p:sp>
        <p:nvSpPr>
          <p:cNvPr id="7" name="Slide Number Placeholder 6"/>
          <p:cNvSpPr>
            <a:spLocks noGrp="1"/>
          </p:cNvSpPr>
          <p:nvPr>
            <p:ph type="sldNum" sz="quarter" idx="12"/>
          </p:nvPr>
        </p:nvSpPr>
        <p:spPr/>
        <p:txBody>
          <a:bodyPr/>
          <a:lstStyle/>
          <a:p>
            <a:fld id="{087C51AD-487E-4616-8051-7634B3550CA9}" type="slidenum">
              <a:rPr lang="en-US" smtClean="0"/>
              <a:t>‹#›</a:t>
            </a:fld>
            <a:endParaRPr lang="en-US"/>
          </a:p>
        </p:txBody>
      </p:sp>
    </p:spTree>
    <p:extLst>
      <p:ext uri="{BB962C8B-B14F-4D97-AF65-F5344CB8AC3E}">
        <p14:creationId xmlns:p14="http://schemas.microsoft.com/office/powerpoint/2010/main" val="1366691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58ECEC-AF53-4E86-B441-93724A9A83B9}" type="datetime1">
              <a:rPr lang="en-US" smtClean="0"/>
              <a:t>11/2/2023</a:t>
            </a:fld>
            <a:endParaRPr lang="en-US"/>
          </a:p>
        </p:txBody>
      </p:sp>
      <p:sp>
        <p:nvSpPr>
          <p:cNvPr id="8" name="Footer Placeholder 7"/>
          <p:cNvSpPr>
            <a:spLocks noGrp="1"/>
          </p:cNvSpPr>
          <p:nvPr>
            <p:ph type="ftr" sz="quarter" idx="11"/>
          </p:nvPr>
        </p:nvSpPr>
        <p:spPr/>
        <p:txBody>
          <a:bodyPr/>
          <a:lstStyle/>
          <a:p>
            <a:r>
              <a:rPr lang="fa-IR"/>
              <a:t>قابلیت‌های مهندسی سطح و عملیات حرارتی در صنایع ایران</a:t>
            </a:r>
            <a:endParaRPr lang="en-US"/>
          </a:p>
        </p:txBody>
      </p:sp>
      <p:sp>
        <p:nvSpPr>
          <p:cNvPr id="9" name="Slide Number Placeholder 8"/>
          <p:cNvSpPr>
            <a:spLocks noGrp="1"/>
          </p:cNvSpPr>
          <p:nvPr>
            <p:ph type="sldNum" sz="quarter" idx="12"/>
          </p:nvPr>
        </p:nvSpPr>
        <p:spPr/>
        <p:txBody>
          <a:bodyPr/>
          <a:lstStyle/>
          <a:p>
            <a:fld id="{087C51AD-487E-4616-8051-7634B3550CA9}" type="slidenum">
              <a:rPr lang="en-US" smtClean="0"/>
              <a:t>‹#›</a:t>
            </a:fld>
            <a:endParaRPr lang="en-US"/>
          </a:p>
        </p:txBody>
      </p:sp>
    </p:spTree>
    <p:extLst>
      <p:ext uri="{BB962C8B-B14F-4D97-AF65-F5344CB8AC3E}">
        <p14:creationId xmlns:p14="http://schemas.microsoft.com/office/powerpoint/2010/main" val="3115846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0F3611-2DC8-470C-AEF5-05096F495531}" type="datetime1">
              <a:rPr lang="en-US" smtClean="0"/>
              <a:t>11/2/2023</a:t>
            </a:fld>
            <a:endParaRPr lang="en-US"/>
          </a:p>
        </p:txBody>
      </p:sp>
      <p:sp>
        <p:nvSpPr>
          <p:cNvPr id="4" name="Footer Placeholder 3"/>
          <p:cNvSpPr>
            <a:spLocks noGrp="1"/>
          </p:cNvSpPr>
          <p:nvPr>
            <p:ph type="ftr" sz="quarter" idx="11"/>
          </p:nvPr>
        </p:nvSpPr>
        <p:spPr/>
        <p:txBody>
          <a:bodyPr/>
          <a:lstStyle/>
          <a:p>
            <a:r>
              <a:rPr lang="fa-IR"/>
              <a:t>قابلیت‌های مهندسی سطح و عملیات حرارتی در صنایع ایران</a:t>
            </a:r>
            <a:endParaRPr lang="en-US"/>
          </a:p>
        </p:txBody>
      </p:sp>
      <p:sp>
        <p:nvSpPr>
          <p:cNvPr id="5" name="Slide Number Placeholder 4"/>
          <p:cNvSpPr>
            <a:spLocks noGrp="1"/>
          </p:cNvSpPr>
          <p:nvPr>
            <p:ph type="sldNum" sz="quarter" idx="12"/>
          </p:nvPr>
        </p:nvSpPr>
        <p:spPr/>
        <p:txBody>
          <a:bodyPr/>
          <a:lstStyle/>
          <a:p>
            <a:fld id="{087C51AD-487E-4616-8051-7634B3550CA9}" type="slidenum">
              <a:rPr lang="en-US" smtClean="0"/>
              <a:t>‹#›</a:t>
            </a:fld>
            <a:endParaRPr lang="en-US"/>
          </a:p>
        </p:txBody>
      </p:sp>
    </p:spTree>
    <p:extLst>
      <p:ext uri="{BB962C8B-B14F-4D97-AF65-F5344CB8AC3E}">
        <p14:creationId xmlns:p14="http://schemas.microsoft.com/office/powerpoint/2010/main" val="4114479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58AED-82C4-4236-B490-F1B4E551AACA}" type="datetime1">
              <a:rPr lang="en-US" smtClean="0"/>
              <a:t>11/2/2023</a:t>
            </a:fld>
            <a:endParaRPr lang="en-US"/>
          </a:p>
        </p:txBody>
      </p:sp>
      <p:sp>
        <p:nvSpPr>
          <p:cNvPr id="3" name="Footer Placeholder 2"/>
          <p:cNvSpPr>
            <a:spLocks noGrp="1"/>
          </p:cNvSpPr>
          <p:nvPr>
            <p:ph type="ftr" sz="quarter" idx="11"/>
          </p:nvPr>
        </p:nvSpPr>
        <p:spPr/>
        <p:txBody>
          <a:bodyPr/>
          <a:lstStyle/>
          <a:p>
            <a:r>
              <a:rPr lang="fa-IR"/>
              <a:t>قابلیت‌های مهندسی سطح و عملیات حرارتی در صنایع ایران</a:t>
            </a:r>
            <a:endParaRPr lang="en-US"/>
          </a:p>
        </p:txBody>
      </p:sp>
      <p:sp>
        <p:nvSpPr>
          <p:cNvPr id="4" name="Slide Number Placeholder 3"/>
          <p:cNvSpPr>
            <a:spLocks noGrp="1"/>
          </p:cNvSpPr>
          <p:nvPr>
            <p:ph type="sldNum" sz="quarter" idx="12"/>
          </p:nvPr>
        </p:nvSpPr>
        <p:spPr/>
        <p:txBody>
          <a:bodyPr/>
          <a:lstStyle/>
          <a:p>
            <a:fld id="{087C51AD-487E-4616-8051-7634B3550CA9}" type="slidenum">
              <a:rPr lang="en-US" smtClean="0"/>
              <a:t>‹#›</a:t>
            </a:fld>
            <a:endParaRPr lang="en-US"/>
          </a:p>
        </p:txBody>
      </p:sp>
    </p:spTree>
    <p:extLst>
      <p:ext uri="{BB962C8B-B14F-4D97-AF65-F5344CB8AC3E}">
        <p14:creationId xmlns:p14="http://schemas.microsoft.com/office/powerpoint/2010/main" val="2603240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433413-0749-4A98-BDE8-12AE962DFB85}" type="datetime1">
              <a:rPr lang="en-US" smtClean="0"/>
              <a:t>11/2/2023</a:t>
            </a:fld>
            <a:endParaRPr lang="en-US"/>
          </a:p>
        </p:txBody>
      </p:sp>
      <p:sp>
        <p:nvSpPr>
          <p:cNvPr id="6" name="Footer Placeholder 5"/>
          <p:cNvSpPr>
            <a:spLocks noGrp="1"/>
          </p:cNvSpPr>
          <p:nvPr>
            <p:ph type="ftr" sz="quarter" idx="11"/>
          </p:nvPr>
        </p:nvSpPr>
        <p:spPr/>
        <p:txBody>
          <a:bodyPr/>
          <a:lstStyle/>
          <a:p>
            <a:r>
              <a:rPr lang="fa-IR"/>
              <a:t>قابلیت‌های مهندسی سطح و عملیات حرارتی در صنایع ایران</a:t>
            </a:r>
            <a:endParaRPr lang="en-US"/>
          </a:p>
        </p:txBody>
      </p:sp>
      <p:sp>
        <p:nvSpPr>
          <p:cNvPr id="7" name="Slide Number Placeholder 6"/>
          <p:cNvSpPr>
            <a:spLocks noGrp="1"/>
          </p:cNvSpPr>
          <p:nvPr>
            <p:ph type="sldNum" sz="quarter" idx="12"/>
          </p:nvPr>
        </p:nvSpPr>
        <p:spPr/>
        <p:txBody>
          <a:bodyPr/>
          <a:lstStyle/>
          <a:p>
            <a:fld id="{087C51AD-487E-4616-8051-7634B3550CA9}" type="slidenum">
              <a:rPr lang="en-US" smtClean="0"/>
              <a:t>‹#›</a:t>
            </a:fld>
            <a:endParaRPr lang="en-US"/>
          </a:p>
        </p:txBody>
      </p:sp>
    </p:spTree>
    <p:extLst>
      <p:ext uri="{BB962C8B-B14F-4D97-AF65-F5344CB8AC3E}">
        <p14:creationId xmlns:p14="http://schemas.microsoft.com/office/powerpoint/2010/main" val="2196009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D02AB8-A77B-4DCD-8737-015082482C12}" type="datetime1">
              <a:rPr lang="en-US" smtClean="0"/>
              <a:t>11/2/2023</a:t>
            </a:fld>
            <a:endParaRPr lang="en-US"/>
          </a:p>
        </p:txBody>
      </p:sp>
      <p:sp>
        <p:nvSpPr>
          <p:cNvPr id="6" name="Footer Placeholder 5"/>
          <p:cNvSpPr>
            <a:spLocks noGrp="1"/>
          </p:cNvSpPr>
          <p:nvPr>
            <p:ph type="ftr" sz="quarter" idx="11"/>
          </p:nvPr>
        </p:nvSpPr>
        <p:spPr/>
        <p:txBody>
          <a:bodyPr/>
          <a:lstStyle/>
          <a:p>
            <a:r>
              <a:rPr lang="fa-IR"/>
              <a:t>قابلیت‌های مهندسی سطح و عملیات حرارتی در صنایع ایران</a:t>
            </a:r>
            <a:endParaRPr lang="en-US"/>
          </a:p>
        </p:txBody>
      </p:sp>
      <p:sp>
        <p:nvSpPr>
          <p:cNvPr id="7" name="Slide Number Placeholder 6"/>
          <p:cNvSpPr>
            <a:spLocks noGrp="1"/>
          </p:cNvSpPr>
          <p:nvPr>
            <p:ph type="sldNum" sz="quarter" idx="12"/>
          </p:nvPr>
        </p:nvSpPr>
        <p:spPr/>
        <p:txBody>
          <a:bodyPr/>
          <a:lstStyle/>
          <a:p>
            <a:fld id="{087C51AD-487E-4616-8051-7634B3550CA9}" type="slidenum">
              <a:rPr lang="en-US" smtClean="0"/>
              <a:t>‹#›</a:t>
            </a:fld>
            <a:endParaRPr lang="en-US"/>
          </a:p>
        </p:txBody>
      </p:sp>
    </p:spTree>
    <p:extLst>
      <p:ext uri="{BB962C8B-B14F-4D97-AF65-F5344CB8AC3E}">
        <p14:creationId xmlns:p14="http://schemas.microsoft.com/office/powerpoint/2010/main" val="2482032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075AD4-614A-4844-8B88-DB5ABE80A3D5}" type="datetime1">
              <a:rPr lang="en-US" smtClean="0"/>
              <a:t>11/2/2023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a-IR"/>
              <a:t>قابلیت‌های مهندسی سطح و عملیات حرارتی در صنایع ایران</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7C51AD-487E-4616-8051-7634B3550CA9}" type="slidenum">
              <a:rPr lang="en-US" smtClean="0"/>
              <a:t>‹#›</a:t>
            </a:fld>
            <a:endParaRPr lang="en-US"/>
          </a:p>
        </p:txBody>
      </p:sp>
    </p:spTree>
    <p:extLst>
      <p:ext uri="{BB962C8B-B14F-4D97-AF65-F5344CB8AC3E}">
        <p14:creationId xmlns:p14="http://schemas.microsoft.com/office/powerpoint/2010/main" val="2525592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3745" y="3138394"/>
            <a:ext cx="7772400" cy="580020"/>
          </a:xfrm>
        </p:spPr>
        <p:txBody>
          <a:bodyPr>
            <a:normAutofit/>
          </a:bodyPr>
          <a:lstStyle/>
          <a:p>
            <a:pPr rtl="1"/>
            <a:r>
              <a:rPr lang="fa-IR" sz="2500" dirty="0">
                <a:cs typeface="B Titr" panose="00000700000000000000" pitchFamily="2" charset="-78"/>
              </a:rPr>
              <a:t>قابلیت‌های مهندسی سطح و عملیات حرارتی در صنایع ایران</a:t>
            </a:r>
            <a:endParaRPr lang="en-US" sz="2500" dirty="0">
              <a:cs typeface="B Titr" panose="00000700000000000000" pitchFamily="2" charset="-78"/>
            </a:endParaRPr>
          </a:p>
        </p:txBody>
      </p:sp>
      <p:sp>
        <p:nvSpPr>
          <p:cNvPr id="3" name="Subtitle 2"/>
          <p:cNvSpPr>
            <a:spLocks noGrp="1"/>
          </p:cNvSpPr>
          <p:nvPr>
            <p:ph type="subTitle" idx="1"/>
          </p:nvPr>
        </p:nvSpPr>
        <p:spPr>
          <a:xfrm>
            <a:off x="2681656" y="4180474"/>
            <a:ext cx="6858000" cy="2138362"/>
          </a:xfrm>
        </p:spPr>
        <p:txBody>
          <a:bodyPr>
            <a:normAutofit/>
          </a:bodyPr>
          <a:lstStyle/>
          <a:p>
            <a:pPr rtl="1"/>
            <a:r>
              <a:rPr lang="fa-IR" sz="1500" i="1" u="sng" dirty="0">
                <a:cs typeface="B Titr" panose="00000700000000000000" pitchFamily="2" charset="-78"/>
              </a:rPr>
              <a:t>علی ابراهیمی</a:t>
            </a:r>
            <a:r>
              <a:rPr lang="fa-IR" sz="1500" i="1" u="sng" baseline="30000" dirty="0">
                <a:cs typeface="B Titr" panose="00000700000000000000" pitchFamily="2" charset="-78"/>
              </a:rPr>
              <a:t>1</a:t>
            </a:r>
            <a:r>
              <a:rPr lang="fa-IR" sz="1500" i="1" dirty="0">
                <a:cs typeface="B Titr" panose="00000700000000000000" pitchFamily="2" charset="-78"/>
              </a:rPr>
              <a:t>، فرهاد مهرپور</a:t>
            </a:r>
            <a:r>
              <a:rPr lang="fa-IR" sz="1500" i="1" baseline="30000" dirty="0">
                <a:cs typeface="B Titr" panose="00000700000000000000" pitchFamily="2" charset="-78"/>
              </a:rPr>
              <a:t>2</a:t>
            </a:r>
            <a:r>
              <a:rPr lang="fa-IR" sz="1500" i="1" dirty="0">
                <a:cs typeface="B Titr" panose="00000700000000000000" pitchFamily="2" charset="-78"/>
              </a:rPr>
              <a:t>، حسین ایمانی</a:t>
            </a:r>
            <a:r>
              <a:rPr lang="fa-IR" sz="1500" i="1" baseline="30000" dirty="0">
                <a:cs typeface="B Titr" panose="00000700000000000000" pitchFamily="2" charset="-78"/>
              </a:rPr>
              <a:t>3</a:t>
            </a:r>
            <a:endParaRPr lang="en-US" sz="1500" i="1" baseline="30000" dirty="0">
              <a:cs typeface="B Titr" panose="00000700000000000000" pitchFamily="2" charset="-78"/>
            </a:endParaRPr>
          </a:p>
          <a:p>
            <a:pPr rtl="1">
              <a:lnSpc>
                <a:spcPct val="115000"/>
              </a:lnSpc>
            </a:pPr>
            <a:r>
              <a:rPr lang="fa-IR" sz="1500" b="1" baseline="30000" dirty="0">
                <a:latin typeface="Times New Roman" panose="02020603050405020304" pitchFamily="18" charset="0"/>
                <a:ea typeface="Calibri" panose="020F0502020204030204" pitchFamily="34" charset="0"/>
                <a:cs typeface="B Zar" panose="00000400000000000000" pitchFamily="2" charset="-78"/>
              </a:rPr>
              <a:t>1</a:t>
            </a:r>
            <a:r>
              <a:rPr lang="fa-IR" sz="1500" b="1" dirty="0">
                <a:latin typeface="Times New Roman" panose="02020603050405020304" pitchFamily="18" charset="0"/>
                <a:ea typeface="Calibri" panose="020F0502020204030204" pitchFamily="34" charset="0"/>
                <a:cs typeface="B Zar" panose="00000400000000000000" pitchFamily="2" charset="-78"/>
              </a:rPr>
              <a:t>. اصفهان، شاهین‌شهر، شرکت هواپیماسازی ایران (کارشناس ارشد مهندسی مکانیک)</a:t>
            </a:r>
            <a:endParaRPr lang="en-US" sz="1500" b="1" dirty="0">
              <a:latin typeface="Times New Roman" panose="02020603050405020304" pitchFamily="18" charset="0"/>
              <a:ea typeface="Calibri" panose="020F0502020204030204" pitchFamily="34" charset="0"/>
              <a:cs typeface="B Nazanin" panose="00000400000000000000" pitchFamily="2" charset="-78"/>
            </a:endParaRPr>
          </a:p>
          <a:p>
            <a:pPr rtl="1">
              <a:lnSpc>
                <a:spcPct val="115000"/>
              </a:lnSpc>
            </a:pPr>
            <a:r>
              <a:rPr lang="fa-IR" sz="1500" b="1" baseline="30000" dirty="0">
                <a:latin typeface="Times New Roman" panose="02020603050405020304" pitchFamily="18" charset="0"/>
                <a:ea typeface="Calibri" panose="020F0502020204030204" pitchFamily="34" charset="0"/>
                <a:cs typeface="B Zar" panose="00000400000000000000" pitchFamily="2" charset="-78"/>
              </a:rPr>
              <a:t>2</a:t>
            </a:r>
            <a:r>
              <a:rPr lang="fa-IR" sz="1500" b="1" dirty="0">
                <a:latin typeface="Times New Roman" panose="02020603050405020304" pitchFamily="18" charset="0"/>
                <a:ea typeface="Calibri" panose="020F0502020204030204" pitchFamily="34" charset="0"/>
                <a:cs typeface="B Zar" panose="00000400000000000000" pitchFamily="2" charset="-78"/>
              </a:rPr>
              <a:t>. اصفهان، دانشگاه صنعتی اصفهان، دانشکده مهندسی مواد (دانشجوی دکتری)</a:t>
            </a:r>
            <a:endParaRPr lang="en-US" sz="1500" b="1" dirty="0">
              <a:latin typeface="Times New Roman" panose="02020603050405020304" pitchFamily="18" charset="0"/>
              <a:ea typeface="Calibri" panose="020F0502020204030204" pitchFamily="34" charset="0"/>
              <a:cs typeface="B Nazanin" panose="00000400000000000000" pitchFamily="2" charset="-78"/>
            </a:endParaRPr>
          </a:p>
          <a:p>
            <a:pPr rtl="1"/>
            <a:r>
              <a:rPr lang="fa-IR" sz="1500" b="1" baseline="30000" dirty="0">
                <a:latin typeface="Times New Roman" panose="02020603050405020304" pitchFamily="18" charset="0"/>
                <a:ea typeface="Calibri" panose="020F0502020204030204" pitchFamily="34" charset="0"/>
                <a:cs typeface="B Zar" panose="00000400000000000000" pitchFamily="2" charset="-78"/>
              </a:rPr>
              <a:t>3</a:t>
            </a:r>
            <a:r>
              <a:rPr lang="fa-IR" sz="1500" b="1" dirty="0">
                <a:latin typeface="Times New Roman" panose="02020603050405020304" pitchFamily="18" charset="0"/>
                <a:ea typeface="Calibri" panose="020F0502020204030204" pitchFamily="34" charset="0"/>
                <a:cs typeface="B Zar" panose="00000400000000000000" pitchFamily="2" charset="-78"/>
              </a:rPr>
              <a:t>. اصفهان، شاهین‌شهر، دانشگاه صنعتی مالک‌اشتر، دانشکده مهندسی مواد (استادیار)</a:t>
            </a:r>
            <a:endParaRPr lang="en-US" sz="1500" b="1" dirty="0"/>
          </a:p>
          <a:p>
            <a:pPr rtl="1"/>
            <a:endParaRPr lang="en-US" sz="1600" dirty="0"/>
          </a:p>
        </p:txBody>
      </p:sp>
      <p:cxnSp>
        <p:nvCxnSpPr>
          <p:cNvPr id="16" name="AutoShape 11"/>
          <p:cNvCxnSpPr>
            <a:cxnSpLocks noChangeShapeType="1"/>
          </p:cNvCxnSpPr>
          <p:nvPr/>
        </p:nvCxnSpPr>
        <p:spPr bwMode="auto">
          <a:xfrm flipH="1">
            <a:off x="1358543" y="6489700"/>
            <a:ext cx="10833453" cy="0"/>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5386" y="1292816"/>
            <a:ext cx="2129118" cy="1703294"/>
          </a:xfrm>
          <a:prstGeom prst="rect">
            <a:avLst/>
          </a:prstGeom>
        </p:spPr>
      </p:pic>
      <p:cxnSp>
        <p:nvCxnSpPr>
          <p:cNvPr id="14" name="AutoShape 11">
            <a:extLst>
              <a:ext uri="{FF2B5EF4-FFF2-40B4-BE49-F238E27FC236}">
                <a16:creationId xmlns:a16="http://schemas.microsoft.com/office/drawing/2014/main" id="{D01BEC2E-048E-4337-A872-25057E4369C7}"/>
              </a:ext>
            </a:extLst>
          </p:cNvPr>
          <p:cNvCxnSpPr>
            <a:cxnSpLocks noChangeShapeType="1"/>
          </p:cNvCxnSpPr>
          <p:nvPr/>
        </p:nvCxnSpPr>
        <p:spPr bwMode="auto">
          <a:xfrm>
            <a:off x="12040402" y="1088736"/>
            <a:ext cx="1" cy="5769264"/>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cxnSp>
        <p:nvCxnSpPr>
          <p:cNvPr id="17" name="AutoShape 11">
            <a:extLst>
              <a:ext uri="{FF2B5EF4-FFF2-40B4-BE49-F238E27FC236}">
                <a16:creationId xmlns:a16="http://schemas.microsoft.com/office/drawing/2014/main" id="{5DEE9D57-AE7C-49A4-96DE-24962762C784}"/>
              </a:ext>
            </a:extLst>
          </p:cNvPr>
          <p:cNvCxnSpPr>
            <a:cxnSpLocks noChangeShapeType="1"/>
          </p:cNvCxnSpPr>
          <p:nvPr/>
        </p:nvCxnSpPr>
        <p:spPr bwMode="auto">
          <a:xfrm>
            <a:off x="11998836" y="1102588"/>
            <a:ext cx="0" cy="5755412"/>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pic>
        <p:nvPicPr>
          <p:cNvPr id="18" name="Picture 17">
            <a:extLst>
              <a:ext uri="{FF2B5EF4-FFF2-40B4-BE49-F238E27FC236}">
                <a16:creationId xmlns:a16="http://schemas.microsoft.com/office/drawing/2014/main" id="{B7A23903-4996-4053-BD5D-0EDD3D6A5A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3" y="71540"/>
            <a:ext cx="12082272" cy="1078992"/>
          </a:xfrm>
          <a:prstGeom prst="rect">
            <a:avLst/>
          </a:prstGeom>
        </p:spPr>
      </p:pic>
    </p:spTree>
    <p:extLst>
      <p:ext uri="{BB962C8B-B14F-4D97-AF65-F5344CB8AC3E}">
        <p14:creationId xmlns:p14="http://schemas.microsoft.com/office/powerpoint/2010/main" val="830759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8656" y="1967579"/>
            <a:ext cx="9144000" cy="4114565"/>
          </a:xfrm>
        </p:spPr>
        <p:txBody>
          <a:bodyPr>
            <a:normAutofit/>
          </a:bodyPr>
          <a:lstStyle/>
          <a:p>
            <a:pPr algn="just" rtl="1">
              <a:lnSpc>
                <a:spcPct val="115000"/>
              </a:lnSpc>
            </a:pPr>
            <a:r>
              <a:rPr lang="fa-IR" sz="1500" b="1" dirty="0">
                <a:latin typeface="Times New Roman" panose="02020603050405020304" pitchFamily="18" charset="0"/>
                <a:ea typeface="Calibri" panose="020F0502020204030204" pitchFamily="34" charset="0"/>
                <a:cs typeface="B Zar" panose="00000400000000000000" pitchFamily="2" charset="-78"/>
              </a:rPr>
              <a:t>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 مقدمه.</a:t>
            </a:r>
            <a:endParaRPr lang="en-US" sz="1500" b="1" dirty="0">
              <a:latin typeface="Times New Roman" panose="02020603050405020304" pitchFamily="18" charset="0"/>
              <a:ea typeface="Calibri" panose="020F0502020204030204" pitchFamily="34" charset="0"/>
              <a:cs typeface="B Nazanin" panose="00000400000000000000" pitchFamily="2" charset="-78"/>
            </a:endParaRPr>
          </a:p>
        </p:txBody>
      </p:sp>
      <p:cxnSp>
        <p:nvCxnSpPr>
          <p:cNvPr id="16" name="AutoShape 11"/>
          <p:cNvCxnSpPr>
            <a:cxnSpLocks noChangeShapeType="1"/>
          </p:cNvCxnSpPr>
          <p:nvPr/>
        </p:nvCxnSpPr>
        <p:spPr bwMode="auto">
          <a:xfrm flipH="1">
            <a:off x="1538656" y="6529604"/>
            <a:ext cx="9144000" cy="437"/>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1219201" y="6519447"/>
            <a:ext cx="9092969" cy="307777"/>
          </a:xfrm>
          <a:prstGeom prst="rect">
            <a:avLst/>
          </a:prstGeom>
          <a:noFill/>
        </p:spPr>
        <p:txBody>
          <a:bodyPr wrap="square" rtlCol="0">
            <a:spAutoFit/>
          </a:bodyPr>
          <a:lstStyle/>
          <a:p>
            <a:pPr algn="r" rtl="1"/>
            <a:r>
              <a:rPr lang="fa-IR" sz="1400" b="1" dirty="0">
                <a:solidFill>
                  <a:prstClr val="black"/>
                </a:solidFill>
                <a:latin typeface="Calibri Light" panose="020F0302020204030204"/>
                <a:ea typeface="+mj-ea"/>
                <a:cs typeface="B Zar" panose="00000400000000000000" pitchFamily="2" charset="-78"/>
              </a:rPr>
              <a:t>قابلیت‌های مهندسی سطح و عملیات حرارتی در صنایع ایران                                                                                                         2 از 8</a:t>
            </a:r>
            <a:endParaRPr lang="en-US" sz="1400" b="1" dirty="0">
              <a:cs typeface="B Zar" panose="00000400000000000000" pitchFamily="2" charset="-78"/>
            </a:endParaRPr>
          </a:p>
        </p:txBody>
      </p:sp>
      <p:graphicFrame>
        <p:nvGraphicFramePr>
          <p:cNvPr id="15" name="Table 14"/>
          <p:cNvGraphicFramePr>
            <a:graphicFrameLocks noGrp="1"/>
          </p:cNvGraphicFramePr>
          <p:nvPr>
            <p:extLst>
              <p:ext uri="{D42A27DB-BD31-4B8C-83A1-F6EECF244321}">
                <p14:modId xmlns:p14="http://schemas.microsoft.com/office/powerpoint/2010/main" val="2546276155"/>
              </p:ext>
            </p:extLst>
          </p:nvPr>
        </p:nvGraphicFramePr>
        <p:xfrm>
          <a:off x="3022484" y="1367744"/>
          <a:ext cx="6096000" cy="304800"/>
        </p:xfrm>
        <a:graphic>
          <a:graphicData uri="http://schemas.openxmlformats.org/drawingml/2006/table">
            <a:tbl>
              <a:tblPr firstRow="1" lastRow="1" bandRow="1">
                <a:tableStyleId>{5C22544A-7EE6-4342-B048-85BDC9FD1C3A}</a:tableStyleId>
              </a:tblPr>
              <a:tblGrid>
                <a:gridCol w="1004047">
                  <a:extLst>
                    <a:ext uri="{9D8B030D-6E8A-4147-A177-3AD203B41FA5}">
                      <a16:colId xmlns:a16="http://schemas.microsoft.com/office/drawing/2014/main" val="20000"/>
                    </a:ext>
                  </a:extLst>
                </a:gridCol>
                <a:gridCol w="1236233">
                  <a:extLst>
                    <a:ext uri="{9D8B030D-6E8A-4147-A177-3AD203B41FA5}">
                      <a16:colId xmlns:a16="http://schemas.microsoft.com/office/drawing/2014/main" val="20001"/>
                    </a:ext>
                  </a:extLst>
                </a:gridCol>
                <a:gridCol w="1143896">
                  <a:extLst>
                    <a:ext uri="{9D8B030D-6E8A-4147-A177-3AD203B41FA5}">
                      <a16:colId xmlns:a16="http://schemas.microsoft.com/office/drawing/2014/main" val="20002"/>
                    </a:ext>
                  </a:extLst>
                </a:gridCol>
                <a:gridCol w="1695824">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tblGrid>
              <a:tr h="270146">
                <a:tc>
                  <a:txBody>
                    <a:bodyPr/>
                    <a:lstStyle/>
                    <a:p>
                      <a:pPr algn="ctr" rtl="1"/>
                      <a:r>
                        <a:rPr lang="fa-IR" sz="1400">
                          <a:solidFill>
                            <a:schemeClr val="bg1"/>
                          </a:solidFill>
                          <a:cs typeface="B Zar" panose="00000400000000000000" pitchFamily="2" charset="-78"/>
                        </a:rPr>
                        <a:t>قدردانی</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bg1"/>
                          </a:solidFill>
                          <a:cs typeface="B Zar" panose="00000400000000000000" pitchFamily="2" charset="-78"/>
                        </a:rPr>
                        <a:t>نتیجه‏گیری</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a:solidFill>
                            <a:schemeClr val="bg1"/>
                          </a:solidFill>
                          <a:cs typeface="B Zar" panose="00000400000000000000" pitchFamily="2" charset="-78"/>
                        </a:rPr>
                        <a:t>نتایج و بحث</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bg1"/>
                          </a:solidFill>
                          <a:cs typeface="B Zar" panose="00000400000000000000" pitchFamily="2" charset="-78"/>
                        </a:rPr>
                        <a:t>مواد و روش تحقیق</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tx1"/>
                          </a:solidFill>
                          <a:cs typeface="B Zar" panose="00000400000000000000" pitchFamily="2" charset="-78"/>
                        </a:rPr>
                        <a:t>مقدمه</a:t>
                      </a:r>
                      <a:endParaRPr lang="en-US" sz="1400" dirty="0">
                        <a:solidFill>
                          <a:schemeClr val="tx1"/>
                        </a:solidFill>
                        <a:cs typeface="B Zar" panose="00000400000000000000" pitchFamily="2" charset="-78"/>
                      </a:endParaRPr>
                    </a:p>
                  </a:txBody>
                  <a:tcPr>
                    <a:solidFill>
                      <a:srgbClr val="D59D01"/>
                    </a:solidFill>
                  </a:tcPr>
                </a:tc>
                <a:extLst>
                  <a:ext uri="{0D108BD9-81ED-4DB2-BD59-A6C34878D82A}">
                    <a16:rowId xmlns:a16="http://schemas.microsoft.com/office/drawing/2014/main" val="10000"/>
                  </a:ext>
                </a:extLst>
              </a:tr>
            </a:tbl>
          </a:graphicData>
        </a:graphic>
      </p:graphicFrame>
      <p:cxnSp>
        <p:nvCxnSpPr>
          <p:cNvPr id="20" name="AutoShape 11"/>
          <p:cNvCxnSpPr>
            <a:cxnSpLocks noChangeShapeType="1"/>
          </p:cNvCxnSpPr>
          <p:nvPr/>
        </p:nvCxnSpPr>
        <p:spPr bwMode="auto">
          <a:xfrm flipH="1">
            <a:off x="1538656" y="6221992"/>
            <a:ext cx="9144000" cy="437"/>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1524000" y="6217033"/>
            <a:ext cx="9092969" cy="276999"/>
          </a:xfrm>
          <a:prstGeom prst="rect">
            <a:avLst/>
          </a:prstGeom>
          <a:noFill/>
        </p:spPr>
        <p:txBody>
          <a:bodyPr wrap="square" rtlCol="0">
            <a:spAutoFit/>
          </a:bodyPr>
          <a:lstStyle/>
          <a:p>
            <a:pPr lvl="0"/>
            <a:r>
              <a:rPr lang="en-US" sz="1200" dirty="0">
                <a:latin typeface="Times New Roman" panose="02020603050405020304" pitchFamily="18" charset="0"/>
                <a:cs typeface="Times New Roman" panose="02020603050405020304" pitchFamily="18" charset="0"/>
              </a:rPr>
              <a:t>Reference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a:t>
            </a:r>
          </a:p>
        </p:txBody>
      </p:sp>
      <p:pic>
        <p:nvPicPr>
          <p:cNvPr id="10" name="Picture 9">
            <a:extLst>
              <a:ext uri="{FF2B5EF4-FFF2-40B4-BE49-F238E27FC236}">
                <a16:creationId xmlns:a16="http://schemas.microsoft.com/office/drawing/2014/main" id="{29B609D4-A5ED-43E3-B155-56DDF1FF24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3" y="71540"/>
            <a:ext cx="12082272" cy="1078992"/>
          </a:xfrm>
          <a:prstGeom prst="rect">
            <a:avLst/>
          </a:prstGeom>
        </p:spPr>
      </p:pic>
    </p:spTree>
    <p:extLst>
      <p:ext uri="{BB962C8B-B14F-4D97-AF65-F5344CB8AC3E}">
        <p14:creationId xmlns:p14="http://schemas.microsoft.com/office/powerpoint/2010/main" val="2287418028"/>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AutoShape 11"/>
          <p:cNvCxnSpPr>
            <a:cxnSpLocks noChangeShapeType="1"/>
          </p:cNvCxnSpPr>
          <p:nvPr/>
        </p:nvCxnSpPr>
        <p:spPr bwMode="auto">
          <a:xfrm flipH="1">
            <a:off x="1538656" y="6529604"/>
            <a:ext cx="9144000" cy="437"/>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1219201" y="6519447"/>
            <a:ext cx="9092969" cy="307777"/>
          </a:xfrm>
          <a:prstGeom prst="rect">
            <a:avLst/>
          </a:prstGeom>
          <a:noFill/>
        </p:spPr>
        <p:txBody>
          <a:bodyPr wrap="square" rtlCol="0">
            <a:spAutoFit/>
          </a:bodyPr>
          <a:lstStyle/>
          <a:p>
            <a:pPr algn="r" rtl="1"/>
            <a:r>
              <a:rPr lang="fa-IR" sz="1400" b="1" dirty="0">
                <a:solidFill>
                  <a:prstClr val="black"/>
                </a:solidFill>
                <a:latin typeface="Calibri Light" panose="020F0302020204030204"/>
                <a:ea typeface="+mj-ea"/>
                <a:cs typeface="B Zar" panose="00000400000000000000" pitchFamily="2" charset="-78"/>
              </a:rPr>
              <a:t>قابلیت‌های مهندسی سطح و عملیات حرارتی در صنایع ایران                                                                                                         3 از 8</a:t>
            </a:r>
            <a:endParaRPr lang="en-US" sz="1400" b="1" dirty="0">
              <a:cs typeface="B Zar" panose="00000400000000000000" pitchFamily="2" charset="-78"/>
            </a:endParaRPr>
          </a:p>
        </p:txBody>
      </p:sp>
      <p:graphicFrame>
        <p:nvGraphicFramePr>
          <p:cNvPr id="15" name="Table 14"/>
          <p:cNvGraphicFramePr>
            <a:graphicFrameLocks noGrp="1"/>
          </p:cNvGraphicFramePr>
          <p:nvPr>
            <p:extLst>
              <p:ext uri="{D42A27DB-BD31-4B8C-83A1-F6EECF244321}">
                <p14:modId xmlns:p14="http://schemas.microsoft.com/office/powerpoint/2010/main" val="1231885857"/>
              </p:ext>
            </p:extLst>
          </p:nvPr>
        </p:nvGraphicFramePr>
        <p:xfrm>
          <a:off x="3022484" y="1367744"/>
          <a:ext cx="6096000" cy="304800"/>
        </p:xfrm>
        <a:graphic>
          <a:graphicData uri="http://schemas.openxmlformats.org/drawingml/2006/table">
            <a:tbl>
              <a:tblPr firstRow="1" lastRow="1" bandRow="1">
                <a:tableStyleId>{5C22544A-7EE6-4342-B048-85BDC9FD1C3A}</a:tableStyleId>
              </a:tblPr>
              <a:tblGrid>
                <a:gridCol w="1004047">
                  <a:extLst>
                    <a:ext uri="{9D8B030D-6E8A-4147-A177-3AD203B41FA5}">
                      <a16:colId xmlns:a16="http://schemas.microsoft.com/office/drawing/2014/main" val="20000"/>
                    </a:ext>
                  </a:extLst>
                </a:gridCol>
                <a:gridCol w="1236233">
                  <a:extLst>
                    <a:ext uri="{9D8B030D-6E8A-4147-A177-3AD203B41FA5}">
                      <a16:colId xmlns:a16="http://schemas.microsoft.com/office/drawing/2014/main" val="20001"/>
                    </a:ext>
                  </a:extLst>
                </a:gridCol>
                <a:gridCol w="1143896">
                  <a:extLst>
                    <a:ext uri="{9D8B030D-6E8A-4147-A177-3AD203B41FA5}">
                      <a16:colId xmlns:a16="http://schemas.microsoft.com/office/drawing/2014/main" val="20002"/>
                    </a:ext>
                  </a:extLst>
                </a:gridCol>
                <a:gridCol w="1695824">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tblGrid>
              <a:tr h="270146">
                <a:tc>
                  <a:txBody>
                    <a:bodyPr/>
                    <a:lstStyle/>
                    <a:p>
                      <a:pPr algn="ctr" rtl="1"/>
                      <a:r>
                        <a:rPr lang="fa-IR" sz="1400">
                          <a:solidFill>
                            <a:schemeClr val="bg1"/>
                          </a:solidFill>
                          <a:cs typeface="B Zar" panose="00000400000000000000" pitchFamily="2" charset="-78"/>
                        </a:rPr>
                        <a:t>قدردانی</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bg1"/>
                          </a:solidFill>
                          <a:cs typeface="B Zar" panose="00000400000000000000" pitchFamily="2" charset="-78"/>
                        </a:rPr>
                        <a:t>نتیجه‏گیری</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a:solidFill>
                            <a:schemeClr val="bg1"/>
                          </a:solidFill>
                          <a:cs typeface="B Zar" panose="00000400000000000000" pitchFamily="2" charset="-78"/>
                        </a:rPr>
                        <a:t>نتایج و بحث</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tx1"/>
                          </a:solidFill>
                          <a:cs typeface="B Zar" panose="00000400000000000000" pitchFamily="2" charset="-78"/>
                        </a:rPr>
                        <a:t>مواد و روش تحقیق</a:t>
                      </a:r>
                      <a:endParaRPr lang="en-US" sz="1400" dirty="0">
                        <a:solidFill>
                          <a:schemeClr val="tx1"/>
                        </a:solidFill>
                        <a:cs typeface="B Zar" panose="00000400000000000000" pitchFamily="2" charset="-78"/>
                      </a:endParaRPr>
                    </a:p>
                  </a:txBody>
                  <a:tcPr>
                    <a:solidFill>
                      <a:srgbClr val="D59D01"/>
                    </a:solidFill>
                  </a:tcPr>
                </a:tc>
                <a:tc>
                  <a:txBody>
                    <a:bodyPr/>
                    <a:lstStyle/>
                    <a:p>
                      <a:pPr algn="ctr" rtl="1"/>
                      <a:r>
                        <a:rPr lang="fa-IR" sz="1400" dirty="0">
                          <a:solidFill>
                            <a:schemeClr val="bg1"/>
                          </a:solidFill>
                          <a:cs typeface="B Zar" panose="00000400000000000000" pitchFamily="2" charset="-78"/>
                        </a:rPr>
                        <a:t>مقدمه</a:t>
                      </a:r>
                      <a:endParaRPr lang="en-US" sz="1400" dirty="0">
                        <a:solidFill>
                          <a:schemeClr val="bg1"/>
                        </a:solidFill>
                        <a:cs typeface="B Zar" panose="00000400000000000000" pitchFamily="2" charset="-78"/>
                      </a:endParaRPr>
                    </a:p>
                  </a:txBody>
                  <a:tcPr>
                    <a:solidFill>
                      <a:srgbClr val="002060"/>
                    </a:solidFill>
                  </a:tcPr>
                </a:tc>
                <a:extLst>
                  <a:ext uri="{0D108BD9-81ED-4DB2-BD59-A6C34878D82A}">
                    <a16:rowId xmlns:a16="http://schemas.microsoft.com/office/drawing/2014/main" val="10000"/>
                  </a:ext>
                </a:extLst>
              </a:tr>
            </a:tbl>
          </a:graphicData>
        </a:graphic>
      </p:graphicFrame>
      <p:cxnSp>
        <p:nvCxnSpPr>
          <p:cNvPr id="20" name="AutoShape 11"/>
          <p:cNvCxnSpPr>
            <a:cxnSpLocks noChangeShapeType="1"/>
          </p:cNvCxnSpPr>
          <p:nvPr/>
        </p:nvCxnSpPr>
        <p:spPr bwMode="auto">
          <a:xfrm flipH="1">
            <a:off x="1538656" y="6221992"/>
            <a:ext cx="9144000" cy="437"/>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1524000" y="6217033"/>
            <a:ext cx="9092969" cy="276999"/>
          </a:xfrm>
          <a:prstGeom prst="rect">
            <a:avLst/>
          </a:prstGeom>
          <a:noFill/>
        </p:spPr>
        <p:txBody>
          <a:bodyPr wrap="square" rtlCol="0">
            <a:spAutoFit/>
          </a:bodyPr>
          <a:lstStyle/>
          <a:p>
            <a:pPr lvl="0"/>
            <a:r>
              <a:rPr lang="en-US" sz="1200" dirty="0">
                <a:latin typeface="Times New Roman" panose="02020603050405020304" pitchFamily="18" charset="0"/>
                <a:cs typeface="Times New Roman" panose="02020603050405020304" pitchFamily="18" charset="0"/>
              </a:rPr>
              <a:t>Reference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a:t>
            </a:r>
          </a:p>
        </p:txBody>
      </p:sp>
      <p:pic>
        <p:nvPicPr>
          <p:cNvPr id="10" name="Picture 9">
            <a:extLst>
              <a:ext uri="{FF2B5EF4-FFF2-40B4-BE49-F238E27FC236}">
                <a16:creationId xmlns:a16="http://schemas.microsoft.com/office/drawing/2014/main" id="{29B609D4-A5ED-43E3-B155-56DDF1FF24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3" y="71540"/>
            <a:ext cx="12082272" cy="1078992"/>
          </a:xfrm>
          <a:prstGeom prst="rect">
            <a:avLst/>
          </a:prstGeom>
        </p:spPr>
      </p:pic>
      <p:graphicFrame>
        <p:nvGraphicFramePr>
          <p:cNvPr id="12" name="Object 11">
            <a:extLst>
              <a:ext uri="{FF2B5EF4-FFF2-40B4-BE49-F238E27FC236}">
                <a16:creationId xmlns:a16="http://schemas.microsoft.com/office/drawing/2014/main" id="{12EBAE38-363D-459E-A8A0-618B19307BF1}"/>
              </a:ext>
            </a:extLst>
          </p:cNvPr>
          <p:cNvGraphicFramePr>
            <a:graphicFrameLocks noChangeAspect="1"/>
          </p:cNvGraphicFramePr>
          <p:nvPr>
            <p:extLst>
              <p:ext uri="{D42A27DB-BD31-4B8C-83A1-F6EECF244321}">
                <p14:modId xmlns:p14="http://schemas.microsoft.com/office/powerpoint/2010/main" val="3090700754"/>
              </p:ext>
            </p:extLst>
          </p:nvPr>
        </p:nvGraphicFramePr>
        <p:xfrm>
          <a:off x="5080000" y="3735388"/>
          <a:ext cx="1981200" cy="800100"/>
        </p:xfrm>
        <a:graphic>
          <a:graphicData uri="http://schemas.openxmlformats.org/presentationml/2006/ole">
            <mc:AlternateContent xmlns:mc="http://schemas.openxmlformats.org/markup-compatibility/2006">
              <mc:Choice xmlns:v="urn:schemas-microsoft-com:vml" Requires="v">
                <p:oleObj spid="_x0000_s4103" name="Equation" r:id="rId5" imgW="1040948" imgH="418918" progId="Equation.DSMT4">
                  <p:embed/>
                </p:oleObj>
              </mc:Choice>
              <mc:Fallback>
                <p:oleObj name="Equation" r:id="rId5" imgW="1040948" imgH="418918" progId="Equation.DSMT4">
                  <p:embed/>
                  <p:pic>
                    <p:nvPicPr>
                      <p:cNvPr id="12" name="Object 11">
                        <a:extLst>
                          <a:ext uri="{FF2B5EF4-FFF2-40B4-BE49-F238E27FC236}">
                            <a16:creationId xmlns:a16="http://schemas.microsoft.com/office/drawing/2014/main" id="{02C27A95-C074-425B-949B-42F56EE1B7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0000" y="3735388"/>
                        <a:ext cx="1981200" cy="800100"/>
                      </a:xfrm>
                      <a:prstGeom prst="rect">
                        <a:avLst/>
                      </a:prstGeom>
                      <a:noFill/>
                    </p:spPr>
                  </p:pic>
                </p:oleObj>
              </mc:Fallback>
            </mc:AlternateContent>
          </a:graphicData>
        </a:graphic>
      </p:graphicFrame>
      <p:sp>
        <p:nvSpPr>
          <p:cNvPr id="13" name="Subtitle 2">
            <a:extLst>
              <a:ext uri="{FF2B5EF4-FFF2-40B4-BE49-F238E27FC236}">
                <a16:creationId xmlns:a16="http://schemas.microsoft.com/office/drawing/2014/main" id="{3525FED8-6918-4BA3-BA20-E9A03D9CBA5E}"/>
              </a:ext>
            </a:extLst>
          </p:cNvPr>
          <p:cNvSpPr>
            <a:spLocks noGrp="1"/>
          </p:cNvSpPr>
          <p:nvPr>
            <p:ph type="subTitle" idx="1"/>
          </p:nvPr>
        </p:nvSpPr>
        <p:spPr>
          <a:xfrm>
            <a:off x="1538656" y="1967580"/>
            <a:ext cx="9144000" cy="1460548"/>
          </a:xfrm>
        </p:spPr>
        <p:txBody>
          <a:bodyPr>
            <a:normAutofit/>
          </a:bodyPr>
          <a:lstStyle/>
          <a:p>
            <a:pPr algn="just" rtl="1">
              <a:lnSpc>
                <a:spcPct val="115000"/>
              </a:lnSpc>
            </a:pPr>
            <a:r>
              <a:rPr lang="fa-IR" sz="1500" b="1" dirty="0">
                <a:latin typeface="Times New Roman" panose="02020603050405020304" pitchFamily="18" charset="0"/>
                <a:ea typeface="Calibri" panose="020F0502020204030204" pitchFamily="34" charset="0"/>
                <a:cs typeface="B Zar" panose="00000400000000000000" pitchFamily="2" charset="-78"/>
              </a:rPr>
              <a:t>روش تحقیق روش تحقیق روش تحقیق روش تحقیق روش تحقیق روش تحقیق روش تحقیق روش تحقیق روش تحقیق روش تحقیق روش تحقیق روش تحقیق روش تحقیق روش تحقیق روش تحقیق روش تحقیق روش تحقیق روش تحقیق روش تحقیق روش تحقیق روش تحقیق روش تحقیق روش تحقیق روش تحقیق روش تحقیق روش تحقیق روش تحقیق </a:t>
            </a:r>
            <a:endParaRPr lang="en-US" sz="1500" b="1" dirty="0">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15000"/>
              </a:lnSpc>
            </a:pPr>
            <a:endParaRPr lang="en-US" sz="1500" b="1" dirty="0">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15000"/>
              </a:lnSpc>
            </a:pPr>
            <a:endParaRPr lang="en-US" sz="1500" b="1" dirty="0">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15000"/>
              </a:lnSpc>
            </a:pPr>
            <a:endParaRPr lang="en-US" sz="1500" b="1" dirty="0">
              <a:latin typeface="Times New Roman" panose="02020603050405020304" pitchFamily="18"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84192996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AutoShape 11"/>
          <p:cNvCxnSpPr>
            <a:cxnSpLocks noChangeShapeType="1"/>
          </p:cNvCxnSpPr>
          <p:nvPr/>
        </p:nvCxnSpPr>
        <p:spPr bwMode="auto">
          <a:xfrm flipH="1">
            <a:off x="1538656" y="6529604"/>
            <a:ext cx="9144000" cy="437"/>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1219201" y="6519447"/>
            <a:ext cx="9092969" cy="307777"/>
          </a:xfrm>
          <a:prstGeom prst="rect">
            <a:avLst/>
          </a:prstGeom>
          <a:noFill/>
        </p:spPr>
        <p:txBody>
          <a:bodyPr wrap="square" rtlCol="0">
            <a:spAutoFit/>
          </a:bodyPr>
          <a:lstStyle/>
          <a:p>
            <a:pPr algn="r" rtl="1"/>
            <a:r>
              <a:rPr lang="fa-IR" sz="1400" b="1" dirty="0">
                <a:solidFill>
                  <a:prstClr val="black"/>
                </a:solidFill>
                <a:latin typeface="Calibri Light" panose="020F0302020204030204"/>
                <a:ea typeface="+mj-ea"/>
                <a:cs typeface="B Zar" panose="00000400000000000000" pitchFamily="2" charset="-78"/>
              </a:rPr>
              <a:t>قابلیت‌های مهندسی سطح و عملیات حرارتی در صنایع ایران                                                                                                         4 از 8</a:t>
            </a:r>
            <a:endParaRPr lang="en-US" sz="1400" b="1" dirty="0">
              <a:cs typeface="B Zar" panose="00000400000000000000" pitchFamily="2" charset="-78"/>
            </a:endParaRPr>
          </a:p>
        </p:txBody>
      </p:sp>
      <p:graphicFrame>
        <p:nvGraphicFramePr>
          <p:cNvPr id="15" name="Table 14"/>
          <p:cNvGraphicFramePr>
            <a:graphicFrameLocks noGrp="1"/>
          </p:cNvGraphicFramePr>
          <p:nvPr>
            <p:extLst>
              <p:ext uri="{D42A27DB-BD31-4B8C-83A1-F6EECF244321}">
                <p14:modId xmlns:p14="http://schemas.microsoft.com/office/powerpoint/2010/main" val="2142549868"/>
              </p:ext>
            </p:extLst>
          </p:nvPr>
        </p:nvGraphicFramePr>
        <p:xfrm>
          <a:off x="3022484" y="1367744"/>
          <a:ext cx="6096000" cy="304800"/>
        </p:xfrm>
        <a:graphic>
          <a:graphicData uri="http://schemas.openxmlformats.org/drawingml/2006/table">
            <a:tbl>
              <a:tblPr firstRow="1" lastRow="1" bandRow="1">
                <a:tableStyleId>{5C22544A-7EE6-4342-B048-85BDC9FD1C3A}</a:tableStyleId>
              </a:tblPr>
              <a:tblGrid>
                <a:gridCol w="1004047">
                  <a:extLst>
                    <a:ext uri="{9D8B030D-6E8A-4147-A177-3AD203B41FA5}">
                      <a16:colId xmlns:a16="http://schemas.microsoft.com/office/drawing/2014/main" val="20000"/>
                    </a:ext>
                  </a:extLst>
                </a:gridCol>
                <a:gridCol w="1236233">
                  <a:extLst>
                    <a:ext uri="{9D8B030D-6E8A-4147-A177-3AD203B41FA5}">
                      <a16:colId xmlns:a16="http://schemas.microsoft.com/office/drawing/2014/main" val="20001"/>
                    </a:ext>
                  </a:extLst>
                </a:gridCol>
                <a:gridCol w="1143896">
                  <a:extLst>
                    <a:ext uri="{9D8B030D-6E8A-4147-A177-3AD203B41FA5}">
                      <a16:colId xmlns:a16="http://schemas.microsoft.com/office/drawing/2014/main" val="20002"/>
                    </a:ext>
                  </a:extLst>
                </a:gridCol>
                <a:gridCol w="1695824">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tblGrid>
              <a:tr h="270146">
                <a:tc>
                  <a:txBody>
                    <a:bodyPr/>
                    <a:lstStyle/>
                    <a:p>
                      <a:pPr algn="ctr" rtl="1"/>
                      <a:r>
                        <a:rPr lang="fa-IR" sz="1400">
                          <a:solidFill>
                            <a:schemeClr val="bg1"/>
                          </a:solidFill>
                          <a:cs typeface="B Zar" panose="00000400000000000000" pitchFamily="2" charset="-78"/>
                        </a:rPr>
                        <a:t>قدردانی</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bg1"/>
                          </a:solidFill>
                          <a:cs typeface="B Zar" panose="00000400000000000000" pitchFamily="2" charset="-78"/>
                        </a:rPr>
                        <a:t>نتیجه‏گیری</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tx1"/>
                          </a:solidFill>
                          <a:cs typeface="B Zar" panose="00000400000000000000" pitchFamily="2" charset="-78"/>
                        </a:rPr>
                        <a:t>نتایج و بحث</a:t>
                      </a:r>
                      <a:endParaRPr lang="en-US" sz="1400" dirty="0">
                        <a:solidFill>
                          <a:schemeClr val="tx1"/>
                        </a:solidFill>
                        <a:cs typeface="B Zar" panose="00000400000000000000" pitchFamily="2" charset="-78"/>
                      </a:endParaRPr>
                    </a:p>
                  </a:txBody>
                  <a:tcPr>
                    <a:solidFill>
                      <a:srgbClr val="D59D01"/>
                    </a:solidFill>
                  </a:tcPr>
                </a:tc>
                <a:tc>
                  <a:txBody>
                    <a:bodyPr/>
                    <a:lstStyle/>
                    <a:p>
                      <a:pPr algn="ctr" rtl="1"/>
                      <a:r>
                        <a:rPr lang="fa-IR" sz="1400" dirty="0">
                          <a:solidFill>
                            <a:schemeClr val="bg1"/>
                          </a:solidFill>
                          <a:cs typeface="B Zar" panose="00000400000000000000" pitchFamily="2" charset="-78"/>
                        </a:rPr>
                        <a:t>مواد و روش تحقیق</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bg1"/>
                          </a:solidFill>
                          <a:cs typeface="B Zar" panose="00000400000000000000" pitchFamily="2" charset="-78"/>
                        </a:rPr>
                        <a:t>مقدمه</a:t>
                      </a:r>
                      <a:endParaRPr lang="en-US" sz="1400" dirty="0">
                        <a:solidFill>
                          <a:schemeClr val="bg1"/>
                        </a:solidFill>
                        <a:cs typeface="B Zar" panose="00000400000000000000" pitchFamily="2" charset="-78"/>
                      </a:endParaRPr>
                    </a:p>
                  </a:txBody>
                  <a:tcPr>
                    <a:solidFill>
                      <a:srgbClr val="002060"/>
                    </a:solidFill>
                  </a:tcPr>
                </a:tc>
                <a:extLst>
                  <a:ext uri="{0D108BD9-81ED-4DB2-BD59-A6C34878D82A}">
                    <a16:rowId xmlns:a16="http://schemas.microsoft.com/office/drawing/2014/main" val="10000"/>
                  </a:ext>
                </a:extLst>
              </a:tr>
            </a:tbl>
          </a:graphicData>
        </a:graphic>
      </p:graphicFrame>
      <p:cxnSp>
        <p:nvCxnSpPr>
          <p:cNvPr id="20" name="AutoShape 11"/>
          <p:cNvCxnSpPr>
            <a:cxnSpLocks noChangeShapeType="1"/>
          </p:cNvCxnSpPr>
          <p:nvPr/>
        </p:nvCxnSpPr>
        <p:spPr bwMode="auto">
          <a:xfrm flipH="1">
            <a:off x="1538656" y="6221992"/>
            <a:ext cx="9144000" cy="437"/>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1524000" y="6217033"/>
            <a:ext cx="9092969" cy="276999"/>
          </a:xfrm>
          <a:prstGeom prst="rect">
            <a:avLst/>
          </a:prstGeom>
          <a:noFill/>
        </p:spPr>
        <p:txBody>
          <a:bodyPr wrap="square" rtlCol="0">
            <a:spAutoFit/>
          </a:bodyPr>
          <a:lstStyle/>
          <a:p>
            <a:pPr lvl="0"/>
            <a:r>
              <a:rPr lang="en-US" sz="1200" dirty="0">
                <a:latin typeface="Times New Roman" panose="02020603050405020304" pitchFamily="18" charset="0"/>
                <a:cs typeface="Times New Roman" panose="02020603050405020304" pitchFamily="18" charset="0"/>
              </a:rPr>
              <a:t>Reference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a:t>
            </a:r>
          </a:p>
        </p:txBody>
      </p:sp>
      <p:pic>
        <p:nvPicPr>
          <p:cNvPr id="10" name="Picture 9">
            <a:extLst>
              <a:ext uri="{FF2B5EF4-FFF2-40B4-BE49-F238E27FC236}">
                <a16:creationId xmlns:a16="http://schemas.microsoft.com/office/drawing/2014/main" id="{29B609D4-A5ED-43E3-B155-56DDF1FF24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3" y="71540"/>
            <a:ext cx="12082272" cy="1078992"/>
          </a:xfrm>
          <a:prstGeom prst="rect">
            <a:avLst/>
          </a:prstGeom>
        </p:spPr>
      </p:pic>
      <p:sp>
        <p:nvSpPr>
          <p:cNvPr id="13" name="Subtitle 2">
            <a:extLst>
              <a:ext uri="{FF2B5EF4-FFF2-40B4-BE49-F238E27FC236}">
                <a16:creationId xmlns:a16="http://schemas.microsoft.com/office/drawing/2014/main" id="{3525FED8-6918-4BA3-BA20-E9A03D9CBA5E}"/>
              </a:ext>
            </a:extLst>
          </p:cNvPr>
          <p:cNvSpPr>
            <a:spLocks noGrp="1"/>
          </p:cNvSpPr>
          <p:nvPr>
            <p:ph type="subTitle" idx="1"/>
          </p:nvPr>
        </p:nvSpPr>
        <p:spPr>
          <a:xfrm>
            <a:off x="1538656" y="1967580"/>
            <a:ext cx="9144000" cy="1460548"/>
          </a:xfrm>
        </p:spPr>
        <p:txBody>
          <a:bodyPr>
            <a:normAutofit/>
          </a:bodyPr>
          <a:lstStyle/>
          <a:p>
            <a:pPr algn="just" rtl="1">
              <a:lnSpc>
                <a:spcPct val="115000"/>
              </a:lnSpc>
            </a:pP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 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endParaRPr lang="en-US" sz="1500" b="1" dirty="0">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15000"/>
              </a:lnSpc>
            </a:pPr>
            <a:endParaRPr lang="en-US" sz="1500" b="1" dirty="0">
              <a:latin typeface="Times New Roman" panose="02020603050405020304" pitchFamily="18" charset="0"/>
              <a:ea typeface="Calibri" panose="020F0502020204030204" pitchFamily="34" charset="0"/>
              <a:cs typeface="B Nazanin" panose="00000400000000000000" pitchFamily="2" charset="-78"/>
            </a:endParaRPr>
          </a:p>
        </p:txBody>
      </p:sp>
      <p:pic>
        <p:nvPicPr>
          <p:cNvPr id="11" name="Picture 10">
            <a:extLst>
              <a:ext uri="{FF2B5EF4-FFF2-40B4-BE49-F238E27FC236}">
                <a16:creationId xmlns:a16="http://schemas.microsoft.com/office/drawing/2014/main" id="{586E6EFB-F8CC-41AE-AEA8-C92EEC1911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8065" y="2901530"/>
            <a:ext cx="3582018" cy="2662947"/>
          </a:xfrm>
          <a:prstGeom prst="rect">
            <a:avLst/>
          </a:prstGeom>
        </p:spPr>
      </p:pic>
      <p:sp>
        <p:nvSpPr>
          <p:cNvPr id="17" name="Subtitle 2">
            <a:extLst>
              <a:ext uri="{FF2B5EF4-FFF2-40B4-BE49-F238E27FC236}">
                <a16:creationId xmlns:a16="http://schemas.microsoft.com/office/drawing/2014/main" id="{1D46F7ED-707E-481B-BFBB-0745934C9856}"/>
              </a:ext>
            </a:extLst>
          </p:cNvPr>
          <p:cNvSpPr txBox="1">
            <a:spLocks/>
          </p:cNvSpPr>
          <p:nvPr/>
        </p:nvSpPr>
        <p:spPr>
          <a:xfrm>
            <a:off x="4762914" y="5664060"/>
            <a:ext cx="2937438" cy="4818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Low" rtl="1">
              <a:lnSpc>
                <a:spcPct val="115000"/>
              </a:lnSpc>
            </a:pPr>
            <a:r>
              <a:rPr lang="fa-IR" sz="1500" b="1" dirty="0">
                <a:latin typeface="Times New Roman" panose="02020603050405020304" pitchFamily="18" charset="0"/>
                <a:ea typeface="Calibri" panose="020F0502020204030204" pitchFamily="34" charset="0"/>
                <a:cs typeface="B Zar" panose="00000400000000000000" pitchFamily="2" charset="-78"/>
              </a:rPr>
              <a:t>تصویر میکروسکوپی نوری پوشش نفوذی </a:t>
            </a:r>
            <a:endParaRPr lang="en-US" sz="1500" b="1" dirty="0">
              <a:latin typeface="Times New Roman" panose="02020603050405020304" pitchFamily="18"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958776985"/>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AutoShape 11"/>
          <p:cNvCxnSpPr>
            <a:cxnSpLocks noChangeShapeType="1"/>
          </p:cNvCxnSpPr>
          <p:nvPr/>
        </p:nvCxnSpPr>
        <p:spPr bwMode="auto">
          <a:xfrm flipH="1">
            <a:off x="1538656" y="6529604"/>
            <a:ext cx="9144000" cy="437"/>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1219201" y="6519447"/>
            <a:ext cx="9092969" cy="307777"/>
          </a:xfrm>
          <a:prstGeom prst="rect">
            <a:avLst/>
          </a:prstGeom>
          <a:noFill/>
        </p:spPr>
        <p:txBody>
          <a:bodyPr wrap="square" rtlCol="0">
            <a:spAutoFit/>
          </a:bodyPr>
          <a:lstStyle/>
          <a:p>
            <a:pPr algn="r" rtl="1"/>
            <a:r>
              <a:rPr lang="fa-IR" sz="1400" b="1" dirty="0">
                <a:solidFill>
                  <a:prstClr val="black"/>
                </a:solidFill>
                <a:latin typeface="Calibri Light" panose="020F0302020204030204"/>
                <a:ea typeface="+mj-ea"/>
                <a:cs typeface="B Zar" panose="00000400000000000000" pitchFamily="2" charset="-78"/>
              </a:rPr>
              <a:t>قابلیت‌های مهندسی سطح و عملیات حرارتی در صنایع ایران                                                                                                         5 از 8</a:t>
            </a:r>
            <a:endParaRPr lang="en-US" sz="1400" b="1" dirty="0">
              <a:cs typeface="B Zar" panose="00000400000000000000" pitchFamily="2" charset="-78"/>
            </a:endParaRPr>
          </a:p>
        </p:txBody>
      </p:sp>
      <p:graphicFrame>
        <p:nvGraphicFramePr>
          <p:cNvPr id="15" name="Table 14"/>
          <p:cNvGraphicFramePr>
            <a:graphicFrameLocks noGrp="1"/>
          </p:cNvGraphicFramePr>
          <p:nvPr>
            <p:extLst>
              <p:ext uri="{D42A27DB-BD31-4B8C-83A1-F6EECF244321}">
                <p14:modId xmlns:p14="http://schemas.microsoft.com/office/powerpoint/2010/main" val="95511850"/>
              </p:ext>
            </p:extLst>
          </p:nvPr>
        </p:nvGraphicFramePr>
        <p:xfrm>
          <a:off x="3022484" y="1367744"/>
          <a:ext cx="6096000" cy="304800"/>
        </p:xfrm>
        <a:graphic>
          <a:graphicData uri="http://schemas.openxmlformats.org/drawingml/2006/table">
            <a:tbl>
              <a:tblPr firstRow="1" lastRow="1" bandRow="1">
                <a:tableStyleId>{5C22544A-7EE6-4342-B048-85BDC9FD1C3A}</a:tableStyleId>
              </a:tblPr>
              <a:tblGrid>
                <a:gridCol w="1004047">
                  <a:extLst>
                    <a:ext uri="{9D8B030D-6E8A-4147-A177-3AD203B41FA5}">
                      <a16:colId xmlns:a16="http://schemas.microsoft.com/office/drawing/2014/main" val="20000"/>
                    </a:ext>
                  </a:extLst>
                </a:gridCol>
                <a:gridCol w="1236233">
                  <a:extLst>
                    <a:ext uri="{9D8B030D-6E8A-4147-A177-3AD203B41FA5}">
                      <a16:colId xmlns:a16="http://schemas.microsoft.com/office/drawing/2014/main" val="20001"/>
                    </a:ext>
                  </a:extLst>
                </a:gridCol>
                <a:gridCol w="1143896">
                  <a:extLst>
                    <a:ext uri="{9D8B030D-6E8A-4147-A177-3AD203B41FA5}">
                      <a16:colId xmlns:a16="http://schemas.microsoft.com/office/drawing/2014/main" val="20002"/>
                    </a:ext>
                  </a:extLst>
                </a:gridCol>
                <a:gridCol w="1695824">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tblGrid>
              <a:tr h="270146">
                <a:tc>
                  <a:txBody>
                    <a:bodyPr/>
                    <a:lstStyle/>
                    <a:p>
                      <a:pPr algn="ctr" rtl="1"/>
                      <a:r>
                        <a:rPr lang="fa-IR" sz="1400">
                          <a:solidFill>
                            <a:schemeClr val="bg1"/>
                          </a:solidFill>
                          <a:cs typeface="B Zar" panose="00000400000000000000" pitchFamily="2" charset="-78"/>
                        </a:rPr>
                        <a:t>قدردانی</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bg1"/>
                          </a:solidFill>
                          <a:cs typeface="B Zar" panose="00000400000000000000" pitchFamily="2" charset="-78"/>
                        </a:rPr>
                        <a:t>نتیجه‏گیری</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tx1"/>
                          </a:solidFill>
                          <a:cs typeface="B Zar" panose="00000400000000000000" pitchFamily="2" charset="-78"/>
                        </a:rPr>
                        <a:t>نتایج و بحث</a:t>
                      </a:r>
                      <a:endParaRPr lang="en-US" sz="1400" dirty="0">
                        <a:solidFill>
                          <a:schemeClr val="tx1"/>
                        </a:solidFill>
                        <a:cs typeface="B Zar" panose="00000400000000000000" pitchFamily="2" charset="-78"/>
                      </a:endParaRPr>
                    </a:p>
                  </a:txBody>
                  <a:tcPr>
                    <a:solidFill>
                      <a:srgbClr val="D59D01"/>
                    </a:solidFill>
                  </a:tcPr>
                </a:tc>
                <a:tc>
                  <a:txBody>
                    <a:bodyPr/>
                    <a:lstStyle/>
                    <a:p>
                      <a:pPr algn="ctr" rtl="1"/>
                      <a:r>
                        <a:rPr lang="fa-IR" sz="1400" dirty="0">
                          <a:solidFill>
                            <a:schemeClr val="bg1"/>
                          </a:solidFill>
                          <a:cs typeface="B Zar" panose="00000400000000000000" pitchFamily="2" charset="-78"/>
                        </a:rPr>
                        <a:t>مواد و روش تحقیق</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bg1"/>
                          </a:solidFill>
                          <a:cs typeface="B Zar" panose="00000400000000000000" pitchFamily="2" charset="-78"/>
                        </a:rPr>
                        <a:t>مقدمه</a:t>
                      </a:r>
                      <a:endParaRPr lang="en-US" sz="1400" dirty="0">
                        <a:solidFill>
                          <a:schemeClr val="bg1"/>
                        </a:solidFill>
                        <a:cs typeface="B Zar" panose="00000400000000000000" pitchFamily="2" charset="-78"/>
                      </a:endParaRPr>
                    </a:p>
                  </a:txBody>
                  <a:tcPr>
                    <a:solidFill>
                      <a:srgbClr val="002060"/>
                    </a:solidFill>
                  </a:tcPr>
                </a:tc>
                <a:extLst>
                  <a:ext uri="{0D108BD9-81ED-4DB2-BD59-A6C34878D82A}">
                    <a16:rowId xmlns:a16="http://schemas.microsoft.com/office/drawing/2014/main" val="10000"/>
                  </a:ext>
                </a:extLst>
              </a:tr>
            </a:tbl>
          </a:graphicData>
        </a:graphic>
      </p:graphicFrame>
      <p:cxnSp>
        <p:nvCxnSpPr>
          <p:cNvPr id="20" name="AutoShape 11"/>
          <p:cNvCxnSpPr>
            <a:cxnSpLocks noChangeShapeType="1"/>
          </p:cNvCxnSpPr>
          <p:nvPr/>
        </p:nvCxnSpPr>
        <p:spPr bwMode="auto">
          <a:xfrm flipH="1">
            <a:off x="1538656" y="6221992"/>
            <a:ext cx="9144000" cy="437"/>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1524000" y="6217033"/>
            <a:ext cx="9092969" cy="276999"/>
          </a:xfrm>
          <a:prstGeom prst="rect">
            <a:avLst/>
          </a:prstGeom>
          <a:noFill/>
        </p:spPr>
        <p:txBody>
          <a:bodyPr wrap="square" rtlCol="0">
            <a:spAutoFit/>
          </a:bodyPr>
          <a:lstStyle/>
          <a:p>
            <a:pPr lvl="0"/>
            <a:r>
              <a:rPr lang="en-US" sz="1200" dirty="0">
                <a:latin typeface="Times New Roman" panose="02020603050405020304" pitchFamily="18" charset="0"/>
                <a:cs typeface="Times New Roman" panose="02020603050405020304" pitchFamily="18" charset="0"/>
              </a:rPr>
              <a:t>Reference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Reference</a:t>
            </a:r>
            <a:r>
              <a:rPr lang="en-US" sz="1200" dirty="0">
                <a:latin typeface="Times New Roman" panose="02020603050405020304" pitchFamily="18" charset="0"/>
                <a:cs typeface="Times New Roman" panose="02020603050405020304" pitchFamily="18" charset="0"/>
              </a:rPr>
              <a:t>.</a:t>
            </a:r>
          </a:p>
        </p:txBody>
      </p:sp>
      <p:pic>
        <p:nvPicPr>
          <p:cNvPr id="10" name="Picture 9">
            <a:extLst>
              <a:ext uri="{FF2B5EF4-FFF2-40B4-BE49-F238E27FC236}">
                <a16:creationId xmlns:a16="http://schemas.microsoft.com/office/drawing/2014/main" id="{29B609D4-A5ED-43E3-B155-56DDF1FF24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3" y="71540"/>
            <a:ext cx="12082272" cy="1078992"/>
          </a:xfrm>
          <a:prstGeom prst="rect">
            <a:avLst/>
          </a:prstGeom>
        </p:spPr>
      </p:pic>
      <p:sp>
        <p:nvSpPr>
          <p:cNvPr id="13" name="Subtitle 2">
            <a:extLst>
              <a:ext uri="{FF2B5EF4-FFF2-40B4-BE49-F238E27FC236}">
                <a16:creationId xmlns:a16="http://schemas.microsoft.com/office/drawing/2014/main" id="{3525FED8-6918-4BA3-BA20-E9A03D9CBA5E}"/>
              </a:ext>
            </a:extLst>
          </p:cNvPr>
          <p:cNvSpPr>
            <a:spLocks noGrp="1"/>
          </p:cNvSpPr>
          <p:nvPr>
            <p:ph type="subTitle" idx="1"/>
          </p:nvPr>
        </p:nvSpPr>
        <p:spPr>
          <a:xfrm>
            <a:off x="1538656" y="1967580"/>
            <a:ext cx="9144000" cy="1460548"/>
          </a:xfrm>
        </p:spPr>
        <p:txBody>
          <a:bodyPr>
            <a:normAutofit/>
          </a:bodyPr>
          <a:lstStyle/>
          <a:p>
            <a:pPr algn="just" rtl="1">
              <a:lnSpc>
                <a:spcPct val="115000"/>
              </a:lnSpc>
            </a:pP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 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r>
              <a:rPr lang="fa-IR" sz="1500" b="1" dirty="0">
                <a:latin typeface="Times New Roman" panose="02020603050405020304" pitchFamily="18" charset="0"/>
                <a:ea typeface="Calibri" panose="020F0502020204030204" pitchFamily="34" charset="0"/>
                <a:cs typeface="B Nazanin" panose="00000400000000000000" pitchFamily="2" charset="-78"/>
              </a:rPr>
              <a:t> </a:t>
            </a:r>
            <a:r>
              <a:rPr lang="fa-IR" sz="1500" b="1" dirty="0">
                <a:latin typeface="Times New Roman" panose="02020603050405020304" pitchFamily="18" charset="0"/>
                <a:ea typeface="Calibri" panose="020F0502020204030204" pitchFamily="34" charset="0"/>
                <a:cs typeface="B Zar" panose="00000400000000000000" pitchFamily="2" charset="-78"/>
              </a:rPr>
              <a:t>نتایج و بحث نتایج و بحث</a:t>
            </a:r>
            <a:endParaRPr lang="en-US" sz="1500" b="1" dirty="0">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15000"/>
              </a:lnSpc>
            </a:pPr>
            <a:endParaRPr lang="en-US" sz="1500" b="1" dirty="0">
              <a:latin typeface="Times New Roman" panose="02020603050405020304" pitchFamily="18" charset="0"/>
              <a:ea typeface="Calibri" panose="020F0502020204030204" pitchFamily="34" charset="0"/>
              <a:cs typeface="B Nazanin" panose="00000400000000000000" pitchFamily="2" charset="-78"/>
            </a:endParaRPr>
          </a:p>
        </p:txBody>
      </p:sp>
      <p:sp>
        <p:nvSpPr>
          <p:cNvPr id="12" name="Subtitle 2">
            <a:extLst>
              <a:ext uri="{FF2B5EF4-FFF2-40B4-BE49-F238E27FC236}">
                <a16:creationId xmlns:a16="http://schemas.microsoft.com/office/drawing/2014/main" id="{2B30E208-DEBC-406E-A843-745882BDEFDA}"/>
              </a:ext>
            </a:extLst>
          </p:cNvPr>
          <p:cNvSpPr txBox="1">
            <a:spLocks/>
          </p:cNvSpPr>
          <p:nvPr/>
        </p:nvSpPr>
        <p:spPr>
          <a:xfrm>
            <a:off x="4571861" y="3463700"/>
            <a:ext cx="2937438" cy="4818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Low" rtl="1">
              <a:lnSpc>
                <a:spcPct val="115000"/>
              </a:lnSpc>
            </a:pPr>
            <a:r>
              <a:rPr lang="fa-IR" sz="1500" b="1" dirty="0">
                <a:latin typeface="Times New Roman" panose="02020603050405020304" pitchFamily="18" charset="0"/>
                <a:ea typeface="Calibri" panose="020F0502020204030204" pitchFamily="34" charset="0"/>
                <a:cs typeface="B Zar" panose="00000400000000000000" pitchFamily="2" charset="-78"/>
              </a:rPr>
              <a:t>تغییرات ضریب اصطکاک پوشش نفوذی </a:t>
            </a:r>
            <a:endParaRPr lang="en-US" sz="1500" b="1" dirty="0">
              <a:latin typeface="Times New Roman" panose="02020603050405020304" pitchFamily="18" charset="0"/>
              <a:ea typeface="Calibri" panose="020F0502020204030204" pitchFamily="34" charset="0"/>
              <a:cs typeface="B Nazanin" panose="00000400000000000000" pitchFamily="2" charset="-78"/>
            </a:endParaRPr>
          </a:p>
        </p:txBody>
      </p:sp>
      <p:graphicFrame>
        <p:nvGraphicFramePr>
          <p:cNvPr id="18" name="Table 17">
            <a:extLst>
              <a:ext uri="{FF2B5EF4-FFF2-40B4-BE49-F238E27FC236}">
                <a16:creationId xmlns:a16="http://schemas.microsoft.com/office/drawing/2014/main" id="{933AC139-E619-49E6-8D08-B4EA33CECD6A}"/>
              </a:ext>
            </a:extLst>
          </p:cNvPr>
          <p:cNvGraphicFramePr>
            <a:graphicFrameLocks noGrp="1"/>
          </p:cNvGraphicFramePr>
          <p:nvPr>
            <p:extLst>
              <p:ext uri="{D42A27DB-BD31-4B8C-83A1-F6EECF244321}">
                <p14:modId xmlns:p14="http://schemas.microsoft.com/office/powerpoint/2010/main" val="2535478021"/>
              </p:ext>
            </p:extLst>
          </p:nvPr>
        </p:nvGraphicFramePr>
        <p:xfrm>
          <a:off x="3845162" y="3974920"/>
          <a:ext cx="4471181" cy="1597659"/>
        </p:xfrm>
        <a:graphic>
          <a:graphicData uri="http://schemas.openxmlformats.org/drawingml/2006/table">
            <a:tbl>
              <a:tblPr rtl="1" firstRow="1" firstCol="1" bandRow="1">
                <a:tableStyleId>{5C22544A-7EE6-4342-B048-85BDC9FD1C3A}</a:tableStyleId>
              </a:tblPr>
              <a:tblGrid>
                <a:gridCol w="1040509">
                  <a:extLst>
                    <a:ext uri="{9D8B030D-6E8A-4147-A177-3AD203B41FA5}">
                      <a16:colId xmlns:a16="http://schemas.microsoft.com/office/drawing/2014/main" val="20000"/>
                    </a:ext>
                  </a:extLst>
                </a:gridCol>
                <a:gridCol w="1144781">
                  <a:extLst>
                    <a:ext uri="{9D8B030D-6E8A-4147-A177-3AD203B41FA5}">
                      <a16:colId xmlns:a16="http://schemas.microsoft.com/office/drawing/2014/main" val="20001"/>
                    </a:ext>
                  </a:extLst>
                </a:gridCol>
                <a:gridCol w="1244647">
                  <a:extLst>
                    <a:ext uri="{9D8B030D-6E8A-4147-A177-3AD203B41FA5}">
                      <a16:colId xmlns:a16="http://schemas.microsoft.com/office/drawing/2014/main" val="20002"/>
                    </a:ext>
                  </a:extLst>
                </a:gridCol>
                <a:gridCol w="1041244">
                  <a:extLst>
                    <a:ext uri="{9D8B030D-6E8A-4147-A177-3AD203B41FA5}">
                      <a16:colId xmlns:a16="http://schemas.microsoft.com/office/drawing/2014/main" val="20003"/>
                    </a:ext>
                  </a:extLst>
                </a:gridCol>
              </a:tblGrid>
              <a:tr h="532553">
                <a:tc>
                  <a:txBody>
                    <a:bodyPr/>
                    <a:lstStyle/>
                    <a:p>
                      <a:pPr algn="ctr" rtl="1">
                        <a:lnSpc>
                          <a:spcPct val="115000"/>
                        </a:lnSpc>
                        <a:spcAft>
                          <a:spcPts val="0"/>
                        </a:spcAft>
                      </a:pPr>
                      <a:r>
                        <a:rPr lang="fa-IR" sz="1500" dirty="0">
                          <a:solidFill>
                            <a:schemeClr val="tx1"/>
                          </a:solidFill>
                          <a:effectLst/>
                          <a:cs typeface="B Zar" panose="00000400000000000000" pitchFamily="2" charset="-78"/>
                        </a:rPr>
                        <a:t>جدول</a:t>
                      </a:r>
                      <a:endParaRPr lang="en-US" sz="1500" dirty="0">
                        <a:solidFill>
                          <a:schemeClr val="tx1"/>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lnSpc>
                          <a:spcPct val="115000"/>
                        </a:lnSpc>
                        <a:spcAft>
                          <a:spcPts val="0"/>
                        </a:spcAft>
                      </a:pPr>
                      <a:r>
                        <a:rPr lang="fa-IR" sz="1500" dirty="0">
                          <a:solidFill>
                            <a:schemeClr val="tx1"/>
                          </a:solidFill>
                          <a:effectLst/>
                          <a:cs typeface="B Zar" panose="00000400000000000000" pitchFamily="2" charset="-78"/>
                        </a:rPr>
                        <a:t>123</a:t>
                      </a:r>
                      <a:endParaRPr lang="en-US" sz="1500" dirty="0">
                        <a:solidFill>
                          <a:schemeClr val="tx1"/>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lnSpc>
                          <a:spcPct val="115000"/>
                        </a:lnSpc>
                        <a:spcAft>
                          <a:spcPts val="0"/>
                        </a:spcAft>
                      </a:pPr>
                      <a:r>
                        <a:rPr lang="fa-IR" sz="1500">
                          <a:solidFill>
                            <a:schemeClr val="tx1"/>
                          </a:solidFill>
                          <a:effectLst/>
                          <a:cs typeface="B Zar" panose="00000400000000000000" pitchFamily="2" charset="-78"/>
                        </a:rPr>
                        <a:t> </a:t>
                      </a:r>
                      <a:endParaRPr lang="en-US" sz="1500">
                        <a:solidFill>
                          <a:schemeClr val="tx1"/>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lnSpc>
                          <a:spcPct val="115000"/>
                        </a:lnSpc>
                        <a:spcAft>
                          <a:spcPts val="0"/>
                        </a:spcAft>
                      </a:pPr>
                      <a:r>
                        <a:rPr lang="fa-IR" sz="1500">
                          <a:solidFill>
                            <a:schemeClr val="tx1"/>
                          </a:solidFill>
                          <a:effectLst/>
                          <a:cs typeface="B Zar" panose="00000400000000000000" pitchFamily="2" charset="-78"/>
                        </a:rPr>
                        <a:t> </a:t>
                      </a:r>
                      <a:endParaRPr lang="en-US" sz="1500">
                        <a:solidFill>
                          <a:schemeClr val="tx1"/>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32553">
                <a:tc>
                  <a:txBody>
                    <a:bodyPr/>
                    <a:lstStyle/>
                    <a:p>
                      <a:pPr algn="ctr" rtl="1">
                        <a:lnSpc>
                          <a:spcPct val="115000"/>
                        </a:lnSpc>
                        <a:spcAft>
                          <a:spcPts val="0"/>
                        </a:spcAft>
                      </a:pPr>
                      <a:r>
                        <a:rPr lang="fa-IR" sz="1500">
                          <a:solidFill>
                            <a:schemeClr val="tx1"/>
                          </a:solidFill>
                          <a:effectLst/>
                          <a:cs typeface="B Zar" panose="00000400000000000000" pitchFamily="2" charset="-78"/>
                        </a:rPr>
                        <a:t> </a:t>
                      </a:r>
                      <a:endParaRPr lang="en-US" sz="1500">
                        <a:solidFill>
                          <a:schemeClr val="tx1"/>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lnSpc>
                          <a:spcPct val="115000"/>
                        </a:lnSpc>
                        <a:spcAft>
                          <a:spcPts val="0"/>
                        </a:spcAft>
                      </a:pPr>
                      <a:r>
                        <a:rPr lang="fa-IR" sz="1500">
                          <a:solidFill>
                            <a:schemeClr val="tx1"/>
                          </a:solidFill>
                          <a:effectLst/>
                          <a:cs typeface="B Zar" panose="00000400000000000000" pitchFamily="2" charset="-78"/>
                        </a:rPr>
                        <a:t> </a:t>
                      </a:r>
                      <a:endParaRPr lang="en-US" sz="1500">
                        <a:solidFill>
                          <a:schemeClr val="tx1"/>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lnSpc>
                          <a:spcPct val="115000"/>
                        </a:lnSpc>
                        <a:spcAft>
                          <a:spcPts val="0"/>
                        </a:spcAft>
                      </a:pPr>
                      <a:r>
                        <a:rPr lang="en-US" sz="1500" b="1" dirty="0">
                          <a:solidFill>
                            <a:schemeClr val="tx1"/>
                          </a:solidFill>
                          <a:effectLst/>
                          <a:latin typeface="Times New Roman" panose="02020603050405020304" pitchFamily="18" charset="0"/>
                          <a:cs typeface="Times New Roman" panose="02020603050405020304" pitchFamily="18" charset="0"/>
                        </a:rPr>
                        <a:t>123</a:t>
                      </a:r>
                      <a:endParaRPr lang="en-US" sz="15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lnSpc>
                          <a:spcPct val="115000"/>
                        </a:lnSpc>
                        <a:spcAft>
                          <a:spcPts val="0"/>
                        </a:spcAft>
                      </a:pPr>
                      <a:r>
                        <a:rPr lang="en-US" sz="1500" b="1" dirty="0">
                          <a:solidFill>
                            <a:schemeClr val="tx1"/>
                          </a:solidFill>
                          <a:effectLst/>
                          <a:latin typeface="Times New Roman" panose="02020603050405020304" pitchFamily="18" charset="0"/>
                          <a:cs typeface="Times New Roman" panose="02020603050405020304" pitchFamily="18" charset="0"/>
                        </a:rPr>
                        <a:t>table</a:t>
                      </a:r>
                      <a:endParaRPr lang="en-US" sz="15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32553">
                <a:tc>
                  <a:txBody>
                    <a:bodyPr/>
                    <a:lstStyle/>
                    <a:p>
                      <a:pPr algn="ctr" rtl="1">
                        <a:lnSpc>
                          <a:spcPct val="115000"/>
                        </a:lnSpc>
                        <a:spcAft>
                          <a:spcPts val="0"/>
                        </a:spcAft>
                      </a:pPr>
                      <a:r>
                        <a:rPr lang="fa-IR" sz="1500">
                          <a:solidFill>
                            <a:schemeClr val="tx1"/>
                          </a:solidFill>
                          <a:effectLst/>
                          <a:cs typeface="B Zar" panose="00000400000000000000" pitchFamily="2" charset="-78"/>
                        </a:rPr>
                        <a:t> </a:t>
                      </a:r>
                      <a:endParaRPr lang="en-US" sz="1500">
                        <a:solidFill>
                          <a:schemeClr val="tx1"/>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lnSpc>
                          <a:spcPct val="115000"/>
                        </a:lnSpc>
                        <a:spcAft>
                          <a:spcPts val="0"/>
                        </a:spcAft>
                      </a:pPr>
                      <a:r>
                        <a:rPr lang="fa-IR" sz="1500">
                          <a:solidFill>
                            <a:schemeClr val="tx1"/>
                          </a:solidFill>
                          <a:effectLst/>
                          <a:cs typeface="B Zar" panose="00000400000000000000" pitchFamily="2" charset="-78"/>
                        </a:rPr>
                        <a:t> </a:t>
                      </a:r>
                      <a:endParaRPr lang="en-US" sz="1500">
                        <a:solidFill>
                          <a:schemeClr val="tx1"/>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lnSpc>
                          <a:spcPct val="115000"/>
                        </a:lnSpc>
                        <a:spcAft>
                          <a:spcPts val="0"/>
                        </a:spcAft>
                      </a:pPr>
                      <a:r>
                        <a:rPr lang="fa-IR" sz="1500">
                          <a:solidFill>
                            <a:schemeClr val="tx1"/>
                          </a:solidFill>
                          <a:effectLst/>
                          <a:cs typeface="B Zar" panose="00000400000000000000" pitchFamily="2" charset="-78"/>
                        </a:rPr>
                        <a:t> </a:t>
                      </a:r>
                      <a:endParaRPr lang="en-US" sz="1500">
                        <a:solidFill>
                          <a:schemeClr val="tx1"/>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lnSpc>
                          <a:spcPct val="115000"/>
                        </a:lnSpc>
                        <a:spcAft>
                          <a:spcPts val="0"/>
                        </a:spcAft>
                      </a:pPr>
                      <a:r>
                        <a:rPr lang="fa-IR" sz="1500" dirty="0">
                          <a:solidFill>
                            <a:schemeClr val="tx1"/>
                          </a:solidFill>
                          <a:effectLst/>
                          <a:cs typeface="B Zar" panose="00000400000000000000" pitchFamily="2" charset="-78"/>
                        </a:rPr>
                        <a:t> </a:t>
                      </a:r>
                      <a:endParaRPr lang="en-US" sz="1500" dirty="0">
                        <a:solidFill>
                          <a:schemeClr val="tx1"/>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53102844"/>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AutoShape 11"/>
          <p:cNvCxnSpPr>
            <a:cxnSpLocks noChangeShapeType="1"/>
          </p:cNvCxnSpPr>
          <p:nvPr/>
        </p:nvCxnSpPr>
        <p:spPr bwMode="auto">
          <a:xfrm flipH="1">
            <a:off x="1538656" y="6529604"/>
            <a:ext cx="9144000" cy="437"/>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1219201" y="6519447"/>
            <a:ext cx="9092969" cy="307777"/>
          </a:xfrm>
          <a:prstGeom prst="rect">
            <a:avLst/>
          </a:prstGeom>
          <a:noFill/>
        </p:spPr>
        <p:txBody>
          <a:bodyPr wrap="square" rtlCol="0">
            <a:spAutoFit/>
          </a:bodyPr>
          <a:lstStyle/>
          <a:p>
            <a:pPr algn="r" rtl="1"/>
            <a:r>
              <a:rPr lang="fa-IR" sz="1400" b="1" dirty="0">
                <a:solidFill>
                  <a:prstClr val="black"/>
                </a:solidFill>
                <a:latin typeface="Calibri Light" panose="020F0302020204030204"/>
                <a:ea typeface="+mj-ea"/>
                <a:cs typeface="B Zar" panose="00000400000000000000" pitchFamily="2" charset="-78"/>
              </a:rPr>
              <a:t>قابلیت‌های مهندسی سطح و عملیات حرارتی در صنایع ایران                                                                                                         6 از 8</a:t>
            </a:r>
            <a:endParaRPr lang="en-US" sz="1400" b="1" dirty="0">
              <a:cs typeface="B Zar" panose="00000400000000000000" pitchFamily="2" charset="-78"/>
            </a:endParaRPr>
          </a:p>
        </p:txBody>
      </p:sp>
      <p:graphicFrame>
        <p:nvGraphicFramePr>
          <p:cNvPr id="15" name="Table 14"/>
          <p:cNvGraphicFramePr>
            <a:graphicFrameLocks noGrp="1"/>
          </p:cNvGraphicFramePr>
          <p:nvPr>
            <p:extLst>
              <p:ext uri="{D42A27DB-BD31-4B8C-83A1-F6EECF244321}">
                <p14:modId xmlns:p14="http://schemas.microsoft.com/office/powerpoint/2010/main" val="2708098875"/>
              </p:ext>
            </p:extLst>
          </p:nvPr>
        </p:nvGraphicFramePr>
        <p:xfrm>
          <a:off x="3022484" y="1367744"/>
          <a:ext cx="6096000" cy="304800"/>
        </p:xfrm>
        <a:graphic>
          <a:graphicData uri="http://schemas.openxmlformats.org/drawingml/2006/table">
            <a:tbl>
              <a:tblPr firstRow="1" lastRow="1" bandRow="1">
                <a:tableStyleId>{5C22544A-7EE6-4342-B048-85BDC9FD1C3A}</a:tableStyleId>
              </a:tblPr>
              <a:tblGrid>
                <a:gridCol w="1004047">
                  <a:extLst>
                    <a:ext uri="{9D8B030D-6E8A-4147-A177-3AD203B41FA5}">
                      <a16:colId xmlns:a16="http://schemas.microsoft.com/office/drawing/2014/main" val="20000"/>
                    </a:ext>
                  </a:extLst>
                </a:gridCol>
                <a:gridCol w="1236233">
                  <a:extLst>
                    <a:ext uri="{9D8B030D-6E8A-4147-A177-3AD203B41FA5}">
                      <a16:colId xmlns:a16="http://schemas.microsoft.com/office/drawing/2014/main" val="20001"/>
                    </a:ext>
                  </a:extLst>
                </a:gridCol>
                <a:gridCol w="1143896">
                  <a:extLst>
                    <a:ext uri="{9D8B030D-6E8A-4147-A177-3AD203B41FA5}">
                      <a16:colId xmlns:a16="http://schemas.microsoft.com/office/drawing/2014/main" val="20002"/>
                    </a:ext>
                  </a:extLst>
                </a:gridCol>
                <a:gridCol w="1695824">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tblGrid>
              <a:tr h="270146">
                <a:tc>
                  <a:txBody>
                    <a:bodyPr/>
                    <a:lstStyle/>
                    <a:p>
                      <a:pPr algn="ctr" rtl="1"/>
                      <a:r>
                        <a:rPr lang="fa-IR" sz="1400">
                          <a:solidFill>
                            <a:schemeClr val="bg1"/>
                          </a:solidFill>
                          <a:cs typeface="B Zar" panose="00000400000000000000" pitchFamily="2" charset="-78"/>
                        </a:rPr>
                        <a:t>قدردانی</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tx1"/>
                          </a:solidFill>
                          <a:cs typeface="B Zar" panose="00000400000000000000" pitchFamily="2" charset="-78"/>
                        </a:rPr>
                        <a:t>نتیجه‏گیری</a:t>
                      </a:r>
                      <a:endParaRPr lang="en-US" sz="1400" dirty="0">
                        <a:solidFill>
                          <a:schemeClr val="tx1"/>
                        </a:solidFill>
                        <a:cs typeface="B Zar" panose="00000400000000000000" pitchFamily="2" charset="-78"/>
                      </a:endParaRPr>
                    </a:p>
                  </a:txBody>
                  <a:tcPr>
                    <a:solidFill>
                      <a:srgbClr val="D59D01"/>
                    </a:solidFill>
                  </a:tcPr>
                </a:tc>
                <a:tc>
                  <a:txBody>
                    <a:bodyPr/>
                    <a:lstStyle/>
                    <a:p>
                      <a:pPr algn="ctr" rtl="1"/>
                      <a:r>
                        <a:rPr lang="fa-IR" sz="1400" dirty="0">
                          <a:solidFill>
                            <a:schemeClr val="bg1"/>
                          </a:solidFill>
                          <a:cs typeface="B Zar" panose="00000400000000000000" pitchFamily="2" charset="-78"/>
                        </a:rPr>
                        <a:t>نتایج و بحث</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bg1"/>
                          </a:solidFill>
                          <a:cs typeface="B Zar" panose="00000400000000000000" pitchFamily="2" charset="-78"/>
                        </a:rPr>
                        <a:t>مواد و روش تحقیق</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bg1"/>
                          </a:solidFill>
                          <a:cs typeface="B Zar" panose="00000400000000000000" pitchFamily="2" charset="-78"/>
                        </a:rPr>
                        <a:t>مقدمه</a:t>
                      </a:r>
                      <a:endParaRPr lang="en-US" sz="1400" dirty="0">
                        <a:solidFill>
                          <a:schemeClr val="bg1"/>
                        </a:solidFill>
                        <a:cs typeface="B Zar" panose="00000400000000000000" pitchFamily="2" charset="-78"/>
                      </a:endParaRPr>
                    </a:p>
                  </a:txBody>
                  <a:tcPr>
                    <a:solidFill>
                      <a:srgbClr val="002060"/>
                    </a:solidFill>
                  </a:tcPr>
                </a:tc>
                <a:extLst>
                  <a:ext uri="{0D108BD9-81ED-4DB2-BD59-A6C34878D82A}">
                    <a16:rowId xmlns:a16="http://schemas.microsoft.com/office/drawing/2014/main" val="10000"/>
                  </a:ext>
                </a:extLst>
              </a:tr>
            </a:tbl>
          </a:graphicData>
        </a:graphic>
      </p:graphicFrame>
      <p:pic>
        <p:nvPicPr>
          <p:cNvPr id="10" name="Picture 9">
            <a:extLst>
              <a:ext uri="{FF2B5EF4-FFF2-40B4-BE49-F238E27FC236}">
                <a16:creationId xmlns:a16="http://schemas.microsoft.com/office/drawing/2014/main" id="{29B609D4-A5ED-43E3-B155-56DDF1FF24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3" y="71540"/>
            <a:ext cx="12082272" cy="1078992"/>
          </a:xfrm>
          <a:prstGeom prst="rect">
            <a:avLst/>
          </a:prstGeom>
        </p:spPr>
      </p:pic>
      <p:sp>
        <p:nvSpPr>
          <p:cNvPr id="13" name="Subtitle 2">
            <a:extLst>
              <a:ext uri="{FF2B5EF4-FFF2-40B4-BE49-F238E27FC236}">
                <a16:creationId xmlns:a16="http://schemas.microsoft.com/office/drawing/2014/main" id="{3525FED8-6918-4BA3-BA20-E9A03D9CBA5E}"/>
              </a:ext>
            </a:extLst>
          </p:cNvPr>
          <p:cNvSpPr>
            <a:spLocks noGrp="1"/>
          </p:cNvSpPr>
          <p:nvPr>
            <p:ph type="subTitle" idx="1"/>
          </p:nvPr>
        </p:nvSpPr>
        <p:spPr>
          <a:xfrm>
            <a:off x="1538656" y="1967580"/>
            <a:ext cx="9144000" cy="1460548"/>
          </a:xfrm>
        </p:spPr>
        <p:txBody>
          <a:bodyPr>
            <a:normAutofit/>
          </a:bodyPr>
          <a:lstStyle/>
          <a:p>
            <a:pPr algn="just" rtl="1">
              <a:lnSpc>
                <a:spcPct val="115000"/>
              </a:lnSpc>
            </a:pPr>
            <a:r>
              <a:rPr lang="fa-IR" sz="1500" b="1" dirty="0">
                <a:latin typeface="Times New Roman" panose="02020603050405020304" pitchFamily="18" charset="0"/>
                <a:ea typeface="Calibri" panose="020F0502020204030204" pitchFamily="34" charset="0"/>
                <a:cs typeface="B Zar" panose="00000400000000000000" pitchFamily="2" charset="-78"/>
              </a:rPr>
              <a:t>نتیجه‏گیری نتیجه‏گیری نتیجه‏گیری نتیجه‏گیری نتیجه‏گیری نتیجه‏گیری نتیجه‏گیری نتیجه‏گیری نتیجه‏گیری نتیجه‏گیری نتیجه‏گیری نتیجه‏گیری نتیجه‏گیری نتیجه‏گیری نتیجه‏گیری نتیجه‏گیری نتیجه‏گیری نتیجه‏گیری نتیجه‏گیری نتیجه‏گیری نتیجه‏گیری نتیجه‏گیری نتیجه‏گیری </a:t>
            </a:r>
            <a:endParaRPr lang="en-US" sz="1500" b="1" dirty="0">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15000"/>
              </a:lnSpc>
            </a:pPr>
            <a:endParaRPr lang="en-US" sz="1500" b="1" dirty="0">
              <a:latin typeface="Times New Roman" panose="02020603050405020304" pitchFamily="18"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45359409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AutoShape 11"/>
          <p:cNvCxnSpPr>
            <a:cxnSpLocks noChangeShapeType="1"/>
          </p:cNvCxnSpPr>
          <p:nvPr/>
        </p:nvCxnSpPr>
        <p:spPr bwMode="auto">
          <a:xfrm flipH="1">
            <a:off x="1538656" y="6529604"/>
            <a:ext cx="9144000" cy="437"/>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1219201" y="6519447"/>
            <a:ext cx="9092969" cy="307777"/>
          </a:xfrm>
          <a:prstGeom prst="rect">
            <a:avLst/>
          </a:prstGeom>
          <a:noFill/>
        </p:spPr>
        <p:txBody>
          <a:bodyPr wrap="square" rtlCol="0">
            <a:spAutoFit/>
          </a:bodyPr>
          <a:lstStyle/>
          <a:p>
            <a:pPr algn="r" rtl="1"/>
            <a:r>
              <a:rPr lang="fa-IR" sz="1400" b="1" dirty="0">
                <a:solidFill>
                  <a:prstClr val="black"/>
                </a:solidFill>
                <a:latin typeface="Calibri Light" panose="020F0302020204030204"/>
                <a:ea typeface="+mj-ea"/>
                <a:cs typeface="B Zar" panose="00000400000000000000" pitchFamily="2" charset="-78"/>
              </a:rPr>
              <a:t>قابلیت‌های مهندسی سطح و عملیات حرارتی در صنایع ایران                                                                                                         6 از 8</a:t>
            </a:r>
            <a:endParaRPr lang="en-US" sz="1400" b="1" dirty="0">
              <a:cs typeface="B Zar" panose="00000400000000000000" pitchFamily="2" charset="-78"/>
            </a:endParaRPr>
          </a:p>
        </p:txBody>
      </p:sp>
      <p:graphicFrame>
        <p:nvGraphicFramePr>
          <p:cNvPr id="15" name="Table 14"/>
          <p:cNvGraphicFramePr>
            <a:graphicFrameLocks noGrp="1"/>
          </p:cNvGraphicFramePr>
          <p:nvPr>
            <p:extLst>
              <p:ext uri="{D42A27DB-BD31-4B8C-83A1-F6EECF244321}">
                <p14:modId xmlns:p14="http://schemas.microsoft.com/office/powerpoint/2010/main" val="2243136073"/>
              </p:ext>
            </p:extLst>
          </p:nvPr>
        </p:nvGraphicFramePr>
        <p:xfrm>
          <a:off x="3022484" y="1367744"/>
          <a:ext cx="6096000" cy="304800"/>
        </p:xfrm>
        <a:graphic>
          <a:graphicData uri="http://schemas.openxmlformats.org/drawingml/2006/table">
            <a:tbl>
              <a:tblPr firstRow="1" lastRow="1" bandRow="1">
                <a:tableStyleId>{5C22544A-7EE6-4342-B048-85BDC9FD1C3A}</a:tableStyleId>
              </a:tblPr>
              <a:tblGrid>
                <a:gridCol w="1004047">
                  <a:extLst>
                    <a:ext uri="{9D8B030D-6E8A-4147-A177-3AD203B41FA5}">
                      <a16:colId xmlns:a16="http://schemas.microsoft.com/office/drawing/2014/main" val="20000"/>
                    </a:ext>
                  </a:extLst>
                </a:gridCol>
                <a:gridCol w="1236233">
                  <a:extLst>
                    <a:ext uri="{9D8B030D-6E8A-4147-A177-3AD203B41FA5}">
                      <a16:colId xmlns:a16="http://schemas.microsoft.com/office/drawing/2014/main" val="20001"/>
                    </a:ext>
                  </a:extLst>
                </a:gridCol>
                <a:gridCol w="1143896">
                  <a:extLst>
                    <a:ext uri="{9D8B030D-6E8A-4147-A177-3AD203B41FA5}">
                      <a16:colId xmlns:a16="http://schemas.microsoft.com/office/drawing/2014/main" val="20002"/>
                    </a:ext>
                  </a:extLst>
                </a:gridCol>
                <a:gridCol w="1695824">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tblGrid>
              <a:tr h="270146">
                <a:tc>
                  <a:txBody>
                    <a:bodyPr/>
                    <a:lstStyle/>
                    <a:p>
                      <a:pPr algn="ctr" rtl="1"/>
                      <a:r>
                        <a:rPr lang="fa-IR" sz="1400" dirty="0">
                          <a:solidFill>
                            <a:schemeClr val="tx1"/>
                          </a:solidFill>
                          <a:cs typeface="B Zar" panose="00000400000000000000" pitchFamily="2" charset="-78"/>
                        </a:rPr>
                        <a:t>قدردانی</a:t>
                      </a:r>
                      <a:endParaRPr lang="en-US" sz="1400" dirty="0">
                        <a:solidFill>
                          <a:schemeClr val="tx1"/>
                        </a:solidFill>
                        <a:cs typeface="B Zar" panose="00000400000000000000" pitchFamily="2" charset="-78"/>
                      </a:endParaRPr>
                    </a:p>
                  </a:txBody>
                  <a:tcPr>
                    <a:solidFill>
                      <a:srgbClr val="D59D01"/>
                    </a:solidFill>
                  </a:tcPr>
                </a:tc>
                <a:tc>
                  <a:txBody>
                    <a:bodyPr/>
                    <a:lstStyle/>
                    <a:p>
                      <a:pPr algn="ctr" rtl="1"/>
                      <a:r>
                        <a:rPr lang="fa-IR" sz="1400" dirty="0">
                          <a:solidFill>
                            <a:schemeClr val="bg1"/>
                          </a:solidFill>
                          <a:cs typeface="B Zar" panose="00000400000000000000" pitchFamily="2" charset="-78"/>
                        </a:rPr>
                        <a:t>نتیجه‏گیری</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bg1"/>
                          </a:solidFill>
                          <a:cs typeface="B Zar" panose="00000400000000000000" pitchFamily="2" charset="-78"/>
                        </a:rPr>
                        <a:t>نتایج و بحث</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bg1"/>
                          </a:solidFill>
                          <a:cs typeface="B Zar" panose="00000400000000000000" pitchFamily="2" charset="-78"/>
                        </a:rPr>
                        <a:t>مواد و روش تحقیق</a:t>
                      </a:r>
                      <a:endParaRPr lang="en-US" sz="1400" dirty="0">
                        <a:solidFill>
                          <a:schemeClr val="bg1"/>
                        </a:solidFill>
                        <a:cs typeface="B Zar" panose="00000400000000000000" pitchFamily="2" charset="-78"/>
                      </a:endParaRPr>
                    </a:p>
                  </a:txBody>
                  <a:tcPr>
                    <a:solidFill>
                      <a:srgbClr val="002060"/>
                    </a:solidFill>
                  </a:tcPr>
                </a:tc>
                <a:tc>
                  <a:txBody>
                    <a:bodyPr/>
                    <a:lstStyle/>
                    <a:p>
                      <a:pPr algn="ctr" rtl="1"/>
                      <a:r>
                        <a:rPr lang="fa-IR" sz="1400" dirty="0">
                          <a:solidFill>
                            <a:schemeClr val="bg1"/>
                          </a:solidFill>
                          <a:cs typeface="B Zar" panose="00000400000000000000" pitchFamily="2" charset="-78"/>
                        </a:rPr>
                        <a:t>مقدمه</a:t>
                      </a:r>
                      <a:endParaRPr lang="en-US" sz="1400" dirty="0">
                        <a:solidFill>
                          <a:schemeClr val="bg1"/>
                        </a:solidFill>
                        <a:cs typeface="B Zar" panose="00000400000000000000" pitchFamily="2" charset="-78"/>
                      </a:endParaRPr>
                    </a:p>
                  </a:txBody>
                  <a:tcPr>
                    <a:solidFill>
                      <a:srgbClr val="002060"/>
                    </a:solidFill>
                  </a:tcPr>
                </a:tc>
                <a:extLst>
                  <a:ext uri="{0D108BD9-81ED-4DB2-BD59-A6C34878D82A}">
                    <a16:rowId xmlns:a16="http://schemas.microsoft.com/office/drawing/2014/main" val="10000"/>
                  </a:ext>
                </a:extLst>
              </a:tr>
            </a:tbl>
          </a:graphicData>
        </a:graphic>
      </p:graphicFrame>
      <p:pic>
        <p:nvPicPr>
          <p:cNvPr id="10" name="Picture 9">
            <a:extLst>
              <a:ext uri="{FF2B5EF4-FFF2-40B4-BE49-F238E27FC236}">
                <a16:creationId xmlns:a16="http://schemas.microsoft.com/office/drawing/2014/main" id="{29B609D4-A5ED-43E3-B155-56DDF1FF24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3" y="71540"/>
            <a:ext cx="12082272" cy="1078992"/>
          </a:xfrm>
          <a:prstGeom prst="rect">
            <a:avLst/>
          </a:prstGeom>
        </p:spPr>
      </p:pic>
      <p:sp>
        <p:nvSpPr>
          <p:cNvPr id="13" name="Subtitle 2">
            <a:extLst>
              <a:ext uri="{FF2B5EF4-FFF2-40B4-BE49-F238E27FC236}">
                <a16:creationId xmlns:a16="http://schemas.microsoft.com/office/drawing/2014/main" id="{3525FED8-6918-4BA3-BA20-E9A03D9CBA5E}"/>
              </a:ext>
            </a:extLst>
          </p:cNvPr>
          <p:cNvSpPr>
            <a:spLocks noGrp="1"/>
          </p:cNvSpPr>
          <p:nvPr>
            <p:ph type="subTitle" idx="1"/>
          </p:nvPr>
        </p:nvSpPr>
        <p:spPr>
          <a:xfrm>
            <a:off x="1538656" y="1967580"/>
            <a:ext cx="9144000" cy="1460548"/>
          </a:xfrm>
        </p:spPr>
        <p:txBody>
          <a:bodyPr>
            <a:normAutofit/>
          </a:bodyPr>
          <a:lstStyle/>
          <a:p>
            <a:pPr algn="just" rtl="1">
              <a:lnSpc>
                <a:spcPct val="115000"/>
              </a:lnSpc>
            </a:pPr>
            <a:r>
              <a:rPr lang="fa-IR" sz="1500" b="1" dirty="0">
                <a:latin typeface="Times New Roman" panose="02020603050405020304" pitchFamily="18" charset="0"/>
                <a:ea typeface="Calibri" panose="020F0502020204030204" pitchFamily="34" charset="0"/>
                <a:cs typeface="B Zar" panose="00000400000000000000" pitchFamily="2" charset="-78"/>
              </a:rPr>
              <a:t>تشکر و قدردانی تشکر و قدردانی تشکر و قدردانی تشکر و قدردانی تشکر و قدردانی تشکر و قدردانی تشکر و قدردانی تشکر و قدردانی تشکر و قدردانی تشکر و قدردانی تشکر و قدردانی تشکر و قدردانی تشکر و قدردانی تشکر و قدردانی تشکر و قدردانی تشکر و قدردانی تشکر و قدردانی </a:t>
            </a:r>
            <a:endParaRPr lang="en-US" sz="1500" b="1" dirty="0">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15000"/>
              </a:lnSpc>
            </a:pPr>
            <a:endParaRPr lang="en-US" sz="1500" b="1" dirty="0">
              <a:latin typeface="Times New Roman" panose="02020603050405020304" pitchFamily="18"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415063612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4" name="AutoShape 11">
            <a:extLst>
              <a:ext uri="{FF2B5EF4-FFF2-40B4-BE49-F238E27FC236}">
                <a16:creationId xmlns:a16="http://schemas.microsoft.com/office/drawing/2014/main" id="{620DC7E5-D274-4C08-9065-C0ECFFCEB745}"/>
              </a:ext>
            </a:extLst>
          </p:cNvPr>
          <p:cNvCxnSpPr>
            <a:cxnSpLocks noChangeShapeType="1"/>
          </p:cNvCxnSpPr>
          <p:nvPr/>
        </p:nvCxnSpPr>
        <p:spPr bwMode="auto">
          <a:xfrm flipH="1">
            <a:off x="1358544" y="6489700"/>
            <a:ext cx="10833452" cy="0"/>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cxnSp>
        <p:nvCxnSpPr>
          <p:cNvPr id="5" name="AutoShape 11">
            <a:extLst>
              <a:ext uri="{FF2B5EF4-FFF2-40B4-BE49-F238E27FC236}">
                <a16:creationId xmlns:a16="http://schemas.microsoft.com/office/drawing/2014/main" id="{F521B703-723E-4A02-B66E-26E8D1AA3211}"/>
              </a:ext>
            </a:extLst>
          </p:cNvPr>
          <p:cNvCxnSpPr>
            <a:cxnSpLocks noChangeShapeType="1"/>
          </p:cNvCxnSpPr>
          <p:nvPr/>
        </p:nvCxnSpPr>
        <p:spPr bwMode="auto">
          <a:xfrm>
            <a:off x="12040403" y="0"/>
            <a:ext cx="0" cy="6858000"/>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cxnSp>
        <p:nvCxnSpPr>
          <p:cNvPr id="6" name="AutoShape 11">
            <a:extLst>
              <a:ext uri="{FF2B5EF4-FFF2-40B4-BE49-F238E27FC236}">
                <a16:creationId xmlns:a16="http://schemas.microsoft.com/office/drawing/2014/main" id="{C5C45047-7151-4B80-81EF-C7FF0F137EBC}"/>
              </a:ext>
            </a:extLst>
          </p:cNvPr>
          <p:cNvCxnSpPr>
            <a:cxnSpLocks noChangeShapeType="1"/>
          </p:cNvCxnSpPr>
          <p:nvPr/>
        </p:nvCxnSpPr>
        <p:spPr bwMode="auto">
          <a:xfrm>
            <a:off x="11998836" y="0"/>
            <a:ext cx="0" cy="6858000"/>
          </a:xfrm>
          <a:prstGeom prst="straightConnector1">
            <a:avLst/>
          </a:prstGeom>
          <a:ln>
            <a:solidFill>
              <a:srgbClr val="002060"/>
            </a:solidFill>
            <a:headEnd/>
            <a:tailEnd/>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52042418"/>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298</TotalTime>
  <Words>701</Words>
  <Application>Microsoft Office PowerPoint</Application>
  <PresentationFormat>Widescreen</PresentationFormat>
  <Paragraphs>82</Paragraphs>
  <Slides>8</Slides>
  <Notes>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5" baseType="lpstr">
      <vt:lpstr>Arial</vt:lpstr>
      <vt:lpstr>B Zar</vt:lpstr>
      <vt:lpstr>Calibri</vt:lpstr>
      <vt:lpstr>Calibri Light</vt:lpstr>
      <vt:lpstr>Times New Roman</vt:lpstr>
      <vt:lpstr>Office Theme</vt:lpstr>
      <vt:lpstr>Equation</vt:lpstr>
      <vt:lpstr>قابلیت‌های مهندسی سطح و عملیات حرارتی در صنایع ایران</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SRB</dc:creator>
  <cp:lastModifiedBy>khorasan-ro</cp:lastModifiedBy>
  <cp:revision>52</cp:revision>
  <dcterms:created xsi:type="dcterms:W3CDTF">2020-12-23T16:33:51Z</dcterms:created>
  <dcterms:modified xsi:type="dcterms:W3CDTF">2023-11-02T07:26:24Z</dcterms:modified>
</cp:coreProperties>
</file>